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1"/>
  </p:notesMasterIdLst>
  <p:sldIdLst>
    <p:sldId id="256" r:id="rId2"/>
    <p:sldId id="269" r:id="rId3"/>
    <p:sldId id="300" r:id="rId4"/>
    <p:sldId id="301" r:id="rId5"/>
    <p:sldId id="258" r:id="rId6"/>
    <p:sldId id="302" r:id="rId7"/>
    <p:sldId id="303" r:id="rId8"/>
    <p:sldId id="304" r:id="rId9"/>
    <p:sldId id="305" r:id="rId10"/>
    <p:sldId id="307" r:id="rId11"/>
    <p:sldId id="306" r:id="rId12"/>
    <p:sldId id="309" r:id="rId13"/>
    <p:sldId id="308" r:id="rId14"/>
    <p:sldId id="260" r:id="rId15"/>
    <p:sldId id="264" r:id="rId16"/>
    <p:sldId id="312" r:id="rId17"/>
    <p:sldId id="313" r:id="rId18"/>
    <p:sldId id="315" r:id="rId19"/>
    <p:sldId id="314" r:id="rId20"/>
  </p:sldIdLst>
  <p:sldSz cx="9144000" cy="5143500" type="screen16x9"/>
  <p:notesSz cx="6858000" cy="9144000"/>
  <p:embeddedFontLst>
    <p:embeddedFont>
      <p:font typeface="Advent Pro" panose="020B0604020202020204" charset="-94"/>
      <p:regular r:id="rId22"/>
      <p:bold r:id="rId23"/>
    </p:embeddedFont>
    <p:embeddedFont>
      <p:font typeface="Advent Pro Medium" panose="020B0604020202020204" charset="-94"/>
      <p:regular r:id="rId24"/>
      <p:bold r:id="rId25"/>
    </p:embeddedFont>
    <p:embeddedFont>
      <p:font typeface="Nunito" panose="020B0604020202020204" charset="0"/>
      <p:regular r:id="rId26"/>
      <p:bold r:id="rId27"/>
      <p:italic r:id="rId28"/>
      <p:boldItalic r:id="rId29"/>
    </p:embeddedFont>
    <p:embeddedFont>
      <p:font typeface="Righteous" panose="020B060402020202020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8A3C1A-B4C6-4BC0-BCDA-B51DF2B2489F}">
  <a:tblStyle styleId="{DD8A3C1A-B4C6-4BC0-BCDA-B51DF2B248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5250" autoAdjust="0"/>
  </p:normalViewPr>
  <p:slideViewPr>
    <p:cSldViewPr snapToGrid="0">
      <p:cViewPr varScale="1">
        <p:scale>
          <a:sx n="104" d="100"/>
          <a:sy n="104" d="100"/>
        </p:scale>
        <p:origin x="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443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919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789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167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1897232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1897232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718972322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718972322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718972322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718972322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541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718972322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718972322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6892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718972322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718972322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6587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6402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g7189723225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" name="Google Shape;2032;g7189723225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00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7189723225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7189723225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59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81f4c5d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81f4c5d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355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097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622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181f4c5d6_0_24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181f4c5d6_0_24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331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560175" y="3907125"/>
            <a:ext cx="2591100" cy="259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18000" y="4008725"/>
            <a:ext cx="2591100" cy="25911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121675" y="0"/>
            <a:ext cx="2591100" cy="259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005675" y="-271075"/>
            <a:ext cx="2591100" cy="25911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8100000">
            <a:off x="6654575" y="-2320160"/>
            <a:ext cx="103096" cy="436992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10800000" flipH="1">
            <a:off x="5633725" y="-734900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 rot="2700000">
            <a:off x="7091826" y="4102066"/>
            <a:ext cx="103096" cy="196391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6;p2"/>
          <p:cNvCxnSpPr/>
          <p:nvPr/>
        </p:nvCxnSpPr>
        <p:spPr>
          <a:xfrm rot="10800000" flipH="1">
            <a:off x="6510325" y="4008725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4287675" y="2780825"/>
            <a:ext cx="3999900" cy="7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4701075" y="3481625"/>
            <a:ext cx="3173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-1031025" y="-863800"/>
            <a:ext cx="5318700" cy="5027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-5400" y="-21700"/>
            <a:ext cx="9144000" cy="5165100"/>
          </a:xfrm>
          <a:prstGeom prst="rect">
            <a:avLst/>
          </a:prstGeom>
          <a:solidFill>
            <a:srgbClr val="FFFFFF">
              <a:alpha val="21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4508325" y="-1194325"/>
            <a:ext cx="5541900" cy="5812400"/>
            <a:chOff x="4508325" y="-1194325"/>
            <a:chExt cx="5541900" cy="5812400"/>
          </a:xfrm>
        </p:grpSpPr>
        <p:sp>
          <p:nvSpPr>
            <p:cNvPr id="23" name="Google Shape;23;p3"/>
            <p:cNvSpPr/>
            <p:nvPr/>
          </p:nvSpPr>
          <p:spPr>
            <a:xfrm>
              <a:off x="4584525" y="-1194325"/>
              <a:ext cx="5465700" cy="546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508325" y="-847625"/>
              <a:ext cx="5465700" cy="54657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5829525" y="1537450"/>
            <a:ext cx="2400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349525" y="2620575"/>
            <a:ext cx="288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6404925" y="612050"/>
            <a:ext cx="18249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/>
          <p:nvPr/>
        </p:nvSpPr>
        <p:spPr>
          <a:xfrm>
            <a:off x="560131" y="-594000"/>
            <a:ext cx="1775100" cy="177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736749" y="-524401"/>
            <a:ext cx="1775100" cy="17751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685050" y="436400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5062025" y="1948750"/>
            <a:ext cx="2808000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5" name="Google Shape;55;p7"/>
          <p:cNvSpPr/>
          <p:nvPr/>
        </p:nvSpPr>
        <p:spPr>
          <a:xfrm rot="10800000">
            <a:off x="7267943" y="-857977"/>
            <a:ext cx="2082300" cy="2082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 rot="10800000">
            <a:off x="7060750" y="-939625"/>
            <a:ext cx="2082300" cy="2082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 rot="2700000">
            <a:off x="7091826" y="4102066"/>
            <a:ext cx="103096" cy="196391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58;p7"/>
          <p:cNvCxnSpPr/>
          <p:nvPr/>
        </p:nvCxnSpPr>
        <p:spPr>
          <a:xfrm rot="10800000" flipH="1">
            <a:off x="6510325" y="4008725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7"/>
          <p:cNvSpPr/>
          <p:nvPr/>
        </p:nvSpPr>
        <p:spPr>
          <a:xfrm rot="10800000">
            <a:off x="-1614875" y="3224150"/>
            <a:ext cx="2082300" cy="20823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IG_NUMBER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">
  <p:cSld name="TITLE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4"/>
          <p:cNvGrpSpPr/>
          <p:nvPr/>
        </p:nvGrpSpPr>
        <p:grpSpPr>
          <a:xfrm>
            <a:off x="4374084" y="-72325"/>
            <a:ext cx="5040491" cy="5349300"/>
            <a:chOff x="4297884" y="-72325"/>
            <a:chExt cx="5040491" cy="5349300"/>
          </a:xfrm>
        </p:grpSpPr>
        <p:sp>
          <p:nvSpPr>
            <p:cNvPr id="97" name="Google Shape;97;p14"/>
            <p:cNvSpPr/>
            <p:nvPr/>
          </p:nvSpPr>
          <p:spPr>
            <a:xfrm rot="5400000">
              <a:off x="2759613" y="1477371"/>
              <a:ext cx="5292108" cy="221556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309575" y="-72325"/>
              <a:ext cx="3028800" cy="534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14"/>
          <p:cNvSpPr/>
          <p:nvPr/>
        </p:nvSpPr>
        <p:spPr>
          <a:xfrm rot="-8639829">
            <a:off x="1377718" y="-1069722"/>
            <a:ext cx="103092" cy="196386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0" name="Google Shape;100;p14"/>
          <p:cNvCxnSpPr/>
          <p:nvPr/>
        </p:nvCxnSpPr>
        <p:spPr>
          <a:xfrm rot="-534649" flipH="1">
            <a:off x="57779" y="-914679"/>
            <a:ext cx="2023927" cy="1959562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4"/>
          <p:cNvSpPr/>
          <p:nvPr/>
        </p:nvSpPr>
        <p:spPr>
          <a:xfrm>
            <a:off x="8405300" y="283225"/>
            <a:ext cx="2591100" cy="25911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-81800" y="4440100"/>
            <a:ext cx="1702200" cy="170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ctrTitle"/>
          </p:nvPr>
        </p:nvSpPr>
        <p:spPr>
          <a:xfrm>
            <a:off x="572000" y="586290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"/>
          </p:nvPr>
        </p:nvSpPr>
        <p:spPr>
          <a:xfrm>
            <a:off x="943897" y="984528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ctrTitle" idx="2"/>
          </p:nvPr>
        </p:nvSpPr>
        <p:spPr>
          <a:xfrm>
            <a:off x="572000" y="20264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3"/>
          </p:nvPr>
        </p:nvSpPr>
        <p:spPr>
          <a:xfrm>
            <a:off x="943897" y="2424710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ctrTitle" idx="4"/>
          </p:nvPr>
        </p:nvSpPr>
        <p:spPr>
          <a:xfrm>
            <a:off x="572000" y="34666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5"/>
          </p:nvPr>
        </p:nvSpPr>
        <p:spPr>
          <a:xfrm>
            <a:off x="943897" y="3864905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4"/>
          <p:cNvSpPr txBox="1">
            <a:spLocks noGrp="1"/>
          </p:cNvSpPr>
          <p:nvPr>
            <p:ph type="title" idx="6" hasCustomPrompt="1"/>
          </p:nvPr>
        </p:nvSpPr>
        <p:spPr>
          <a:xfrm>
            <a:off x="3377300" y="711115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 idx="7" hasCustomPrompt="1"/>
          </p:nvPr>
        </p:nvSpPr>
        <p:spPr>
          <a:xfrm>
            <a:off x="3377300" y="214805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>
            <a:spLocks noGrp="1"/>
          </p:cNvSpPr>
          <p:nvPr>
            <p:ph type="title" idx="8" hasCustomPrompt="1"/>
          </p:nvPr>
        </p:nvSpPr>
        <p:spPr>
          <a:xfrm>
            <a:off x="3377300" y="358500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2" name="Google Shape;112;p14"/>
          <p:cNvSpPr txBox="1">
            <a:spLocks noGrp="1"/>
          </p:cNvSpPr>
          <p:nvPr>
            <p:ph type="title" idx="9" hasCustomPrompt="1"/>
          </p:nvPr>
        </p:nvSpPr>
        <p:spPr>
          <a:xfrm>
            <a:off x="4574500" y="711115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3" name="Google Shape;113;p14"/>
          <p:cNvSpPr txBox="1">
            <a:spLocks noGrp="1"/>
          </p:cNvSpPr>
          <p:nvPr>
            <p:ph type="title" idx="13" hasCustomPrompt="1"/>
          </p:nvPr>
        </p:nvSpPr>
        <p:spPr>
          <a:xfrm>
            <a:off x="4574500" y="214805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4" name="Google Shape;114;p14"/>
          <p:cNvSpPr txBox="1">
            <a:spLocks noGrp="1"/>
          </p:cNvSpPr>
          <p:nvPr>
            <p:ph type="title" idx="14" hasCustomPrompt="1"/>
          </p:nvPr>
        </p:nvSpPr>
        <p:spPr>
          <a:xfrm>
            <a:off x="4574500" y="358500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5" name="Google Shape;115;p14"/>
          <p:cNvSpPr txBox="1">
            <a:spLocks noGrp="1"/>
          </p:cNvSpPr>
          <p:nvPr>
            <p:ph type="ctrTitle" idx="15"/>
          </p:nvPr>
        </p:nvSpPr>
        <p:spPr>
          <a:xfrm>
            <a:off x="5842900" y="586290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16"/>
          </p:nvPr>
        </p:nvSpPr>
        <p:spPr>
          <a:xfrm>
            <a:off x="5842897" y="984528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ctrTitle" idx="17"/>
          </p:nvPr>
        </p:nvSpPr>
        <p:spPr>
          <a:xfrm>
            <a:off x="5842900" y="20264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18"/>
          </p:nvPr>
        </p:nvSpPr>
        <p:spPr>
          <a:xfrm>
            <a:off x="5842897" y="2424710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ctrTitle" idx="19"/>
          </p:nvPr>
        </p:nvSpPr>
        <p:spPr>
          <a:xfrm>
            <a:off x="5842900" y="34666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20"/>
          </p:nvPr>
        </p:nvSpPr>
        <p:spPr>
          <a:xfrm>
            <a:off x="5842897" y="3864905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ONE_COLUMN_TEXT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/>
          <p:nvPr/>
        </p:nvSpPr>
        <p:spPr>
          <a:xfrm>
            <a:off x="2098650" y="98400"/>
            <a:ext cx="4946700" cy="4946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309902" y="4214803"/>
            <a:ext cx="1613700" cy="16137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8121675" y="0"/>
            <a:ext cx="2591100" cy="2591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8005675" y="-271075"/>
            <a:ext cx="2591100" cy="25911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/>
          <p:nvPr/>
        </p:nvSpPr>
        <p:spPr>
          <a:xfrm rot="-8100000">
            <a:off x="2340875" y="-2075760"/>
            <a:ext cx="103096" cy="436992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" name="Google Shape;140;p16"/>
          <p:cNvCxnSpPr/>
          <p:nvPr/>
        </p:nvCxnSpPr>
        <p:spPr>
          <a:xfrm rot="10800000" flipH="1">
            <a:off x="1320025" y="-490500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" name="Google Shape;141;p16"/>
          <p:cNvSpPr txBox="1">
            <a:spLocks noGrp="1"/>
          </p:cNvSpPr>
          <p:nvPr>
            <p:ph type="ctrTitle"/>
          </p:nvPr>
        </p:nvSpPr>
        <p:spPr>
          <a:xfrm>
            <a:off x="3125705" y="3076075"/>
            <a:ext cx="28926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1"/>
          </p:nvPr>
        </p:nvSpPr>
        <p:spPr>
          <a:xfrm>
            <a:off x="2642700" y="1914125"/>
            <a:ext cx="3858600" cy="12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ONE_COLUMN_TEXT_1_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685050" y="436400"/>
            <a:ext cx="51444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ctrTitle" idx="2"/>
          </p:nvPr>
        </p:nvSpPr>
        <p:spPr>
          <a:xfrm>
            <a:off x="982893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ubTitle" idx="1"/>
          </p:nvPr>
        </p:nvSpPr>
        <p:spPr>
          <a:xfrm>
            <a:off x="982826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ctrTitle" idx="3"/>
          </p:nvPr>
        </p:nvSpPr>
        <p:spPr>
          <a:xfrm>
            <a:off x="2843852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subTitle" idx="4"/>
          </p:nvPr>
        </p:nvSpPr>
        <p:spPr>
          <a:xfrm>
            <a:off x="2843784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ctrTitle" idx="5"/>
          </p:nvPr>
        </p:nvSpPr>
        <p:spPr>
          <a:xfrm>
            <a:off x="4704811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ubTitle" idx="6"/>
          </p:nvPr>
        </p:nvSpPr>
        <p:spPr>
          <a:xfrm>
            <a:off x="4704743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9"/>
          <p:cNvSpPr txBox="1">
            <a:spLocks noGrp="1"/>
          </p:cNvSpPr>
          <p:nvPr>
            <p:ph type="ctrTitle" idx="7"/>
          </p:nvPr>
        </p:nvSpPr>
        <p:spPr>
          <a:xfrm>
            <a:off x="6565769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8"/>
          </p:nvPr>
        </p:nvSpPr>
        <p:spPr>
          <a:xfrm>
            <a:off x="6565702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8277175" y="53375"/>
            <a:ext cx="2591100" cy="2591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/>
          <p:nvPr/>
        </p:nvSpPr>
        <p:spPr>
          <a:xfrm>
            <a:off x="8161175" y="-217700"/>
            <a:ext cx="2591100" cy="25911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/>
          <p:nvPr/>
        </p:nvSpPr>
        <p:spPr>
          <a:xfrm rot="-8100000">
            <a:off x="7917625" y="-2542335"/>
            <a:ext cx="103096" cy="436992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" name="Google Shape;170;p19"/>
          <p:cNvCxnSpPr/>
          <p:nvPr/>
        </p:nvCxnSpPr>
        <p:spPr>
          <a:xfrm rot="10800000" flipH="1">
            <a:off x="6896775" y="-957075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19"/>
          <p:cNvSpPr/>
          <p:nvPr/>
        </p:nvSpPr>
        <p:spPr>
          <a:xfrm>
            <a:off x="211226" y="4686280"/>
            <a:ext cx="103200" cy="797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363626" y="4405430"/>
            <a:ext cx="103200" cy="797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ONE_COLUMN_TEXT_1_3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0"/>
          <p:cNvGrpSpPr/>
          <p:nvPr/>
        </p:nvGrpSpPr>
        <p:grpSpPr>
          <a:xfrm>
            <a:off x="4374084" y="-72325"/>
            <a:ext cx="5040491" cy="5349300"/>
            <a:chOff x="4297884" y="-72325"/>
            <a:chExt cx="5040491" cy="5349300"/>
          </a:xfrm>
        </p:grpSpPr>
        <p:sp>
          <p:nvSpPr>
            <p:cNvPr id="175" name="Google Shape;175;p20"/>
            <p:cNvSpPr/>
            <p:nvPr/>
          </p:nvSpPr>
          <p:spPr>
            <a:xfrm rot="5400000">
              <a:off x="2759613" y="1477371"/>
              <a:ext cx="5292108" cy="2215566"/>
            </a:xfrm>
            <a:prstGeom prst="flowChartDocumen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6309575" y="-72325"/>
              <a:ext cx="3028800" cy="534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685050" y="436400"/>
            <a:ext cx="51444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Google Shape;178;p20"/>
          <p:cNvSpPr/>
          <p:nvPr/>
        </p:nvSpPr>
        <p:spPr>
          <a:xfrm rot="10800000">
            <a:off x="-904507" y="4354123"/>
            <a:ext cx="2082300" cy="2082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 rot="10800000">
            <a:off x="-1111700" y="4272475"/>
            <a:ext cx="2082300" cy="2082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 rot="-8100000">
            <a:off x="9203402" y="-672335"/>
            <a:ext cx="103096" cy="196391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1" name="Google Shape;181;p20"/>
          <p:cNvCxnSpPr/>
          <p:nvPr/>
        </p:nvCxnSpPr>
        <p:spPr>
          <a:xfrm flipH="1">
            <a:off x="7864199" y="-574675"/>
            <a:ext cx="2023800" cy="1959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20"/>
          <p:cNvSpPr/>
          <p:nvPr/>
        </p:nvSpPr>
        <p:spPr>
          <a:xfrm rot="10800000">
            <a:off x="8614975" y="1142675"/>
            <a:ext cx="2082300" cy="20823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ctrTitle" idx="2"/>
          </p:nvPr>
        </p:nvSpPr>
        <p:spPr>
          <a:xfrm>
            <a:off x="1352136" y="3072575"/>
            <a:ext cx="23745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ubTitle" idx="1"/>
          </p:nvPr>
        </p:nvSpPr>
        <p:spPr>
          <a:xfrm>
            <a:off x="1352035" y="3470798"/>
            <a:ext cx="23745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ctrTitle" idx="3"/>
          </p:nvPr>
        </p:nvSpPr>
        <p:spPr>
          <a:xfrm>
            <a:off x="5417465" y="3072575"/>
            <a:ext cx="23745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subTitle" idx="4"/>
          </p:nvPr>
        </p:nvSpPr>
        <p:spPr>
          <a:xfrm>
            <a:off x="5417364" y="3470798"/>
            <a:ext cx="23745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efault">
  <p:cSld name="2_Defaul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3"/>
          <p:cNvGrpSpPr/>
          <p:nvPr/>
        </p:nvGrpSpPr>
        <p:grpSpPr>
          <a:xfrm rot="10800000">
            <a:off x="-8794" y="4115524"/>
            <a:ext cx="9203078" cy="1614138"/>
            <a:chOff x="0" y="-156114"/>
            <a:chExt cx="24535151" cy="4304369"/>
          </a:xfrm>
        </p:grpSpPr>
        <p:sp>
          <p:nvSpPr>
            <p:cNvPr id="39" name="Google Shape;39;p3"/>
            <p:cNvSpPr/>
            <p:nvPr/>
          </p:nvSpPr>
          <p:spPr>
            <a:xfrm>
              <a:off x="23378291" y="2431564"/>
              <a:ext cx="1134322" cy="171669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31"/>
                  </a:moveTo>
                  <a:lnTo>
                    <a:pt x="119895" y="63310"/>
                  </a:lnTo>
                  <a:lnTo>
                    <a:pt x="119895" y="0"/>
                  </a:lnTo>
                  <a:lnTo>
                    <a:pt x="0" y="11993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3079220" y="-88970"/>
              <a:ext cx="1455931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26531" y="119972"/>
                  </a:lnTo>
                  <a:lnTo>
                    <a:pt x="119918" y="71396"/>
                  </a:lnTo>
                  <a:lnTo>
                    <a:pt x="119918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20776620" y="-88970"/>
              <a:ext cx="2646748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5" y="119972"/>
                  </a:lnTo>
                  <a:lnTo>
                    <a:pt x="105351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0420244" y="-88970"/>
              <a:ext cx="3003125" cy="423306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692" y="89022"/>
                  </a:lnTo>
                  <a:lnTo>
                    <a:pt x="119960" y="119972"/>
                  </a:lnTo>
                  <a:lnTo>
                    <a:pt x="14247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7677877" y="-88971"/>
              <a:ext cx="2785824" cy="314219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0276" y="0"/>
                  </a:moveTo>
                  <a:lnTo>
                    <a:pt x="0" y="73550"/>
                  </a:lnTo>
                  <a:lnTo>
                    <a:pt x="119957" y="119962"/>
                  </a:lnTo>
                  <a:lnTo>
                    <a:pt x="118131" y="0"/>
                  </a:lnTo>
                  <a:lnTo>
                    <a:pt x="9027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7608342" y="-88971"/>
              <a:ext cx="2168684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929" y="119938"/>
                  </a:lnTo>
                  <a:lnTo>
                    <a:pt x="119945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4888519" y="-88734"/>
              <a:ext cx="2811899" cy="1925303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57" y="119938"/>
                  </a:lnTo>
                  <a:lnTo>
                    <a:pt x="116928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3589856" y="-88970"/>
              <a:ext cx="4137447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53937" y="119966"/>
                  </a:lnTo>
                  <a:lnTo>
                    <a:pt x="119971" y="65643"/>
                  </a:lnTo>
                  <a:lnTo>
                    <a:pt x="38436" y="0"/>
                  </a:lnTo>
                  <a:lnTo>
                    <a:pt x="0" y="0"/>
                  </a:lnTo>
                </a:path>
              </a:pathLst>
            </a:custGeom>
            <a:solidFill>
              <a:srgbClr val="78E0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1104147" y="-111272"/>
              <a:ext cx="4346058" cy="352030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6270" y="0"/>
                  </a:moveTo>
                  <a:lnTo>
                    <a:pt x="0" y="59126"/>
                  </a:lnTo>
                  <a:lnTo>
                    <a:pt x="119972" y="119966"/>
                  </a:lnTo>
                  <a:lnTo>
                    <a:pt x="68629" y="0"/>
                  </a:lnTo>
                  <a:lnTo>
                    <a:pt x="2627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9793019" y="-88970"/>
              <a:ext cx="369415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5935" y="0"/>
                  </a:moveTo>
                  <a:lnTo>
                    <a:pt x="0" y="119393"/>
                  </a:lnTo>
                  <a:lnTo>
                    <a:pt x="119679" y="0"/>
                  </a:lnTo>
                  <a:lnTo>
                    <a:pt x="35935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9698211" y="-88970"/>
              <a:ext cx="225996" cy="19557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61298" y="119393"/>
                  </a:lnTo>
                  <a:lnTo>
                    <a:pt x="119480" y="0"/>
                  </a:lnTo>
                  <a:lnTo>
                    <a:pt x="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502000" y="61758"/>
              <a:ext cx="2646751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5" y="81832"/>
                  </a:moveTo>
                  <a:lnTo>
                    <a:pt x="58436" y="0"/>
                  </a:lnTo>
                  <a:lnTo>
                    <a:pt x="0" y="119947"/>
                  </a:lnTo>
                  <a:lnTo>
                    <a:pt x="119955" y="81832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6821130" y="61996"/>
              <a:ext cx="2985743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60" y="0"/>
                  </a:moveTo>
                  <a:lnTo>
                    <a:pt x="0" y="32670"/>
                  </a:lnTo>
                  <a:lnTo>
                    <a:pt x="68158" y="119947"/>
                  </a:lnTo>
                  <a:lnTo>
                    <a:pt x="119960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829814" y="-88970"/>
              <a:ext cx="2985743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15" y="0"/>
                  </a:moveTo>
                  <a:lnTo>
                    <a:pt x="0" y="119854"/>
                  </a:lnTo>
                  <a:lnTo>
                    <a:pt x="119960" y="28759"/>
                  </a:lnTo>
                  <a:lnTo>
                    <a:pt x="115287" y="0"/>
                  </a:lnTo>
                  <a:lnTo>
                    <a:pt x="2415" y="0"/>
                  </a:lnTo>
                </a:path>
              </a:pathLst>
            </a:custGeom>
            <a:solidFill>
              <a:srgbClr val="0D45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5975275" y="-88970"/>
              <a:ext cx="943094" cy="80836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2209" y="119854"/>
                  </a:lnTo>
                  <a:lnTo>
                    <a:pt x="11987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5608571" y="674793"/>
              <a:ext cx="2916204" cy="164281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59" y="119928"/>
                  </a:moveTo>
                  <a:lnTo>
                    <a:pt x="50165" y="0"/>
                  </a:lnTo>
                  <a:lnTo>
                    <a:pt x="0" y="95179"/>
                  </a:lnTo>
                  <a:lnTo>
                    <a:pt x="119959" y="119928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92201" y="-155877"/>
              <a:ext cx="1760153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36866" y="119944"/>
                  </a:lnTo>
                  <a:lnTo>
                    <a:pt x="119932" y="45930"/>
                  </a:lnTo>
                  <a:lnTo>
                    <a:pt x="59966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43059" y="190760"/>
              <a:ext cx="5232654" cy="297705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77" y="70370"/>
                  </a:moveTo>
                  <a:lnTo>
                    <a:pt x="19273" y="0"/>
                  </a:lnTo>
                  <a:lnTo>
                    <a:pt x="0" y="119960"/>
                  </a:lnTo>
                  <a:lnTo>
                    <a:pt x="119977" y="70370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264131" y="-156113"/>
              <a:ext cx="4393864" cy="211218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195" y="0"/>
                  </a:moveTo>
                  <a:lnTo>
                    <a:pt x="0" y="20867"/>
                  </a:lnTo>
                  <a:lnTo>
                    <a:pt x="119973" y="119944"/>
                  </a:lnTo>
                  <a:lnTo>
                    <a:pt x="105195" y="0"/>
                  </a:lnTo>
                  <a:lnTo>
                    <a:pt x="25195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264131" y="-133574"/>
              <a:ext cx="921364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20" y="0"/>
                  </a:moveTo>
                  <a:lnTo>
                    <a:pt x="0" y="119679"/>
                  </a:lnTo>
                  <a:lnTo>
                    <a:pt x="119871" y="0"/>
                  </a:lnTo>
                  <a:lnTo>
                    <a:pt x="922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734484" y="-133574"/>
              <a:ext cx="621488" cy="36941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06073" y="119679"/>
                  </a:lnTo>
                  <a:lnTo>
                    <a:pt x="119809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885559"/>
              <a:ext cx="447642" cy="22599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0157"/>
                  </a:moveTo>
                  <a:lnTo>
                    <a:pt x="119735" y="119947"/>
                  </a:lnTo>
                  <a:lnTo>
                    <a:pt x="0" y="0"/>
                  </a:lnTo>
                  <a:lnTo>
                    <a:pt x="0" y="110157"/>
                  </a:lnTo>
                </a:path>
              </a:pathLst>
            </a:custGeom>
            <a:solidFill>
              <a:srgbClr val="0A2C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0" y="-156114"/>
              <a:ext cx="1286433" cy="334211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38938"/>
                  </a:lnTo>
                  <a:lnTo>
                    <a:pt x="41531" y="119964"/>
                  </a:lnTo>
                  <a:lnTo>
                    <a:pt x="119908" y="13191"/>
                  </a:lnTo>
                  <a:lnTo>
                    <a:pt x="68820" y="0"/>
                  </a:lnTo>
                  <a:lnTo>
                    <a:pt x="0" y="0"/>
                  </a:lnTo>
                </a:path>
              </a:pathLst>
            </a:custGeom>
            <a:solidFill>
              <a:srgbClr val="1043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8462804" y="1591817"/>
              <a:ext cx="6988462" cy="1786231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83" y="119933"/>
                  </a:moveTo>
                  <a:lnTo>
                    <a:pt x="0" y="48211"/>
                  </a:lnTo>
                  <a:lnTo>
                    <a:pt x="45425" y="0"/>
                  </a:lnTo>
                  <a:lnTo>
                    <a:pt x="119983" y="119933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9776123" y="-125128"/>
              <a:ext cx="2307757" cy="173407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9103" y="0"/>
                  </a:moveTo>
                  <a:lnTo>
                    <a:pt x="0" y="13424"/>
                  </a:lnTo>
                  <a:lnTo>
                    <a:pt x="70524" y="119931"/>
                  </a:lnTo>
                  <a:lnTo>
                    <a:pt x="119948" y="0"/>
                  </a:lnTo>
                  <a:lnTo>
                    <a:pt x="19103" y="0"/>
                  </a:lnTo>
                </a:path>
              </a:pathLst>
            </a:custGeom>
            <a:solidFill>
              <a:srgbClr val="1468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99" b="0" i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165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Righteous"/>
              <a:buNone/>
              <a:defRPr sz="2800">
                <a:solidFill>
                  <a:schemeClr val="accent5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"/>
              <a:buNone/>
              <a:defRPr sz="2800" b="1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dvent Pro Medium"/>
              <a:buChar char="●"/>
              <a:defRPr sz="1800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○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■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●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○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■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●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dvent Pro Medium"/>
              <a:buChar char="○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Advent Pro Medium"/>
              <a:buChar char="■"/>
              <a:defRPr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60" r:id="rId5"/>
    <p:sldLayoutId id="2147483662" r:id="rId6"/>
    <p:sldLayoutId id="2147483665" r:id="rId7"/>
    <p:sldLayoutId id="2147483666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ctrTitle"/>
          </p:nvPr>
        </p:nvSpPr>
        <p:spPr>
          <a:xfrm>
            <a:off x="4287675" y="2780825"/>
            <a:ext cx="4696668" cy="7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Bil Bakalım</a:t>
            </a:r>
            <a:endParaRPr dirty="0"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1"/>
          </p:nvPr>
        </p:nvSpPr>
        <p:spPr>
          <a:xfrm>
            <a:off x="5434046" y="3220368"/>
            <a:ext cx="3173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500" dirty="0"/>
              <a:t>Bitirme Projesi Sunumu</a:t>
            </a:r>
            <a:endParaRPr sz="15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81BD56F-4EEC-4E0F-9079-DCF8D85AC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57" y="209075"/>
            <a:ext cx="3380015" cy="2571750"/>
          </a:xfrm>
          <a:prstGeom prst="rect">
            <a:avLst/>
          </a:prstGeom>
        </p:spPr>
      </p:pic>
      <p:sp>
        <p:nvSpPr>
          <p:cNvPr id="9" name="Google Shape;255;p28">
            <a:extLst>
              <a:ext uri="{FF2B5EF4-FFF2-40B4-BE49-F238E27FC236}">
                <a16:creationId xmlns:a16="http://schemas.microsoft.com/office/drawing/2014/main" id="{8982140E-8478-44CA-8E48-C98211DE8082}"/>
              </a:ext>
            </a:extLst>
          </p:cNvPr>
          <p:cNvSpPr txBox="1">
            <a:spLocks/>
          </p:cNvSpPr>
          <p:nvPr/>
        </p:nvSpPr>
        <p:spPr>
          <a:xfrm>
            <a:off x="7815340" y="4350900"/>
            <a:ext cx="1583612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tr-TR" sz="1500" b="1" dirty="0"/>
              <a:t>Ömer Faruk ERTÜRK</a:t>
            </a:r>
            <a:br>
              <a:rPr lang="tr-TR" sz="1500" b="1" dirty="0"/>
            </a:br>
            <a:r>
              <a:rPr lang="tr-TR" sz="1500" dirty="0"/>
              <a:t>18MY933003</a:t>
            </a:r>
          </a:p>
        </p:txBody>
      </p:sp>
      <p:sp>
        <p:nvSpPr>
          <p:cNvPr id="10" name="Google Shape;255;p28">
            <a:extLst>
              <a:ext uri="{FF2B5EF4-FFF2-40B4-BE49-F238E27FC236}">
                <a16:creationId xmlns:a16="http://schemas.microsoft.com/office/drawing/2014/main" id="{7607DCBC-E82C-4406-9A0E-511BE07E4563}"/>
              </a:ext>
            </a:extLst>
          </p:cNvPr>
          <p:cNvSpPr txBox="1">
            <a:spLocks/>
          </p:cNvSpPr>
          <p:nvPr/>
        </p:nvSpPr>
        <p:spPr>
          <a:xfrm>
            <a:off x="366572" y="2824068"/>
            <a:ext cx="3173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tr-TR" sz="1500" b="1" dirty="0" err="1"/>
              <a:t>Öğ.Gör.Nilgün</a:t>
            </a:r>
            <a:r>
              <a:rPr lang="tr-TR" sz="1500" b="1" dirty="0"/>
              <a:t> İNCEREİS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403417" y="436399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Test Başlangıcı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Kullanıcılar kategori seçiminden sonra teste başlamadan önce bir geçiş sayfasıyla karşılaşıyor.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8E54E21-FECA-45F3-BB78-E089CFAB7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949" y="1562842"/>
            <a:ext cx="1935379" cy="307475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51686BA9-2E90-4C56-B4C4-BD80FB69C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454" y="1517308"/>
            <a:ext cx="1952154" cy="312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4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2030732" y="444776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Test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Test sayfasında kullanıcının soru, şıklar, kaçıncı soruda olunduğu ve anlık olarak skor yazmaktadır.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8E54E21-FECA-45F3-BB78-E089CFAB7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949" y="1562842"/>
            <a:ext cx="1935379" cy="307475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FA369756-079D-49CC-9BCD-A87113A804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7949" y="1515513"/>
            <a:ext cx="1926953" cy="3122085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76A609EE-F1F0-41FE-9334-54FBBC9E2F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9423" y="1435542"/>
            <a:ext cx="2084003" cy="328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63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776797" y="414552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Sonuç Ekranı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Test bitiminde kullanıcının skorunu ve kaç doğru cevap verdiğini gösteren bir sayfa çıkıyor.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8E54E21-FECA-45F3-BB78-E089CFAB7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949" y="1562842"/>
            <a:ext cx="1935379" cy="307475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51686BA9-2E90-4C56-B4C4-BD80FB69C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454" y="1517308"/>
            <a:ext cx="1952154" cy="3120289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2ECF9B41-8603-44C5-A333-B25E18AC0C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5454" y="1561002"/>
            <a:ext cx="1952154" cy="307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22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1626840" y="445673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Sırlama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En iyi skora ulaşan kullanıcıların listelendiği sayfa.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8E54E21-FECA-45F3-BB78-E089CFAB7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949" y="1562842"/>
            <a:ext cx="1935379" cy="3074756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51686BA9-2E90-4C56-B4C4-BD80FB69C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454" y="1517308"/>
            <a:ext cx="1952154" cy="3120289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0F0BE41C-8B4E-4FBE-A863-B5E1CD885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47422" y="1517307"/>
            <a:ext cx="1945906" cy="323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749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"/>
                    </a14:imgEffect>
                    <a14:imgEffect>
                      <a14:saturation sat="105000"/>
                    </a14:imgEffect>
                    <a14:imgEffect>
                      <a14:brightnessContrast bright="1000" contrast="-4000"/>
                    </a14:imgEffect>
                  </a14:imgLayer>
                </a14:imgProps>
              </a:ext>
            </a:extLst>
          </a:blip>
          <a:srcRect/>
          <a:stretch>
            <a:fillRect t="20000"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>
            <a:spLocks noGrp="1"/>
          </p:cNvSpPr>
          <p:nvPr>
            <p:ph type="title"/>
          </p:nvPr>
        </p:nvSpPr>
        <p:spPr>
          <a:xfrm>
            <a:off x="5110480" y="775450"/>
            <a:ext cx="311934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Firebase</a:t>
            </a:r>
            <a:r>
              <a:rPr lang="tr-TR" dirty="0"/>
              <a:t> </a:t>
            </a:r>
            <a:r>
              <a:rPr lang="tr-TR" dirty="0" err="1"/>
              <a:t>Realtime</a:t>
            </a:r>
            <a:r>
              <a:rPr lang="tr-TR" dirty="0"/>
              <a:t> </a:t>
            </a:r>
            <a:r>
              <a:rPr lang="tr-TR" dirty="0" err="1"/>
              <a:t>Veritabanı</a:t>
            </a:r>
            <a:r>
              <a:rPr lang="tr-TR" dirty="0"/>
              <a:t> Görüntüsü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6"/>
          <p:cNvSpPr txBox="1">
            <a:spLocks noGrp="1"/>
          </p:cNvSpPr>
          <p:nvPr>
            <p:ph type="ctrTitle"/>
          </p:nvPr>
        </p:nvSpPr>
        <p:spPr>
          <a:xfrm>
            <a:off x="2993625" y="901835"/>
            <a:ext cx="28926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00" dirty="0" err="1"/>
              <a:t>Fragment</a:t>
            </a:r>
            <a:r>
              <a:rPr lang="tr-TR" sz="2500" dirty="0"/>
              <a:t> Nedir?</a:t>
            </a:r>
            <a:endParaRPr sz="2500" dirty="0"/>
          </a:p>
        </p:txBody>
      </p:sp>
      <p:sp>
        <p:nvSpPr>
          <p:cNvPr id="1944" name="Google Shape;1944;p36"/>
          <p:cNvSpPr txBox="1">
            <a:spLocks noGrp="1"/>
          </p:cNvSpPr>
          <p:nvPr>
            <p:ph type="subTitle" idx="1"/>
          </p:nvPr>
        </p:nvSpPr>
        <p:spPr>
          <a:xfrm>
            <a:off x="1305840" y="1721085"/>
            <a:ext cx="6268170" cy="12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tr-TR" dirty="0"/>
              <a:t>Bu projede skor listesi için ve kategori listeleri için </a:t>
            </a:r>
            <a:r>
              <a:rPr lang="tr-TR" dirty="0" err="1"/>
              <a:t>fragment</a:t>
            </a:r>
            <a:r>
              <a:rPr lang="tr-TR" dirty="0"/>
              <a:t> kullanıldı. </a:t>
            </a:r>
            <a:r>
              <a:rPr lang="tr-TR" dirty="0" err="1"/>
              <a:t>Fragment’lar</a:t>
            </a:r>
            <a:r>
              <a:rPr lang="tr-TR" dirty="0"/>
              <a:t>, Activity içerisinden çağırılır. Örnek verecek olursak, bir kitap okuduğumuzu varsayalım.  Geçtiğiniz her bir sayfayı Activity olarak düşünecek olursak, okuduğunuz sayfa bittiğinde bir sonraki sayfaya geçmeniz yani bir </a:t>
            </a:r>
            <a:r>
              <a:rPr lang="tr-TR" dirty="0" err="1"/>
              <a:t>Activity’yi</a:t>
            </a:r>
            <a:r>
              <a:rPr lang="tr-TR" dirty="0"/>
              <a:t> kapatıp diğerini açmanız gerekir. </a:t>
            </a:r>
            <a:r>
              <a:rPr lang="tr-TR" dirty="0" err="1"/>
              <a:t>Fragment’ları</a:t>
            </a:r>
            <a:r>
              <a:rPr lang="tr-TR" dirty="0"/>
              <a:t> ise, sayfa üzerine yapıştırılan post-</a:t>
            </a:r>
            <a:r>
              <a:rPr lang="tr-TR" dirty="0" err="1"/>
              <a:t>it’ler</a:t>
            </a:r>
            <a:r>
              <a:rPr lang="tr-TR" dirty="0"/>
              <a:t> gibi düşünebiliriz. Birisi ile işiniz bittiğinde post-</a:t>
            </a:r>
            <a:r>
              <a:rPr lang="tr-TR" dirty="0" err="1"/>
              <a:t>it’i</a:t>
            </a:r>
            <a:r>
              <a:rPr lang="tr-TR" dirty="0"/>
              <a:t> kaldırıp yerine bir başkasını yapıştırabilirsiniz.</a:t>
            </a:r>
          </a:p>
          <a:p>
            <a:br>
              <a:rPr lang="tr-TR" dirty="0"/>
            </a:br>
            <a:endParaRPr lang="tr-TR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6"/>
          <p:cNvSpPr txBox="1">
            <a:spLocks noGrp="1"/>
          </p:cNvSpPr>
          <p:nvPr>
            <p:ph type="ctrTitle"/>
          </p:nvPr>
        </p:nvSpPr>
        <p:spPr>
          <a:xfrm>
            <a:off x="2993625" y="901835"/>
            <a:ext cx="28926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00" dirty="0" err="1"/>
              <a:t>İnterface</a:t>
            </a:r>
            <a:r>
              <a:rPr lang="tr-TR" sz="2500" dirty="0"/>
              <a:t> Nedir?</a:t>
            </a:r>
            <a:endParaRPr sz="2500" dirty="0"/>
          </a:p>
        </p:txBody>
      </p:sp>
      <p:sp>
        <p:nvSpPr>
          <p:cNvPr id="1944" name="Google Shape;1944;p36"/>
          <p:cNvSpPr txBox="1">
            <a:spLocks noGrp="1"/>
          </p:cNvSpPr>
          <p:nvPr>
            <p:ph type="subTitle" idx="1"/>
          </p:nvPr>
        </p:nvSpPr>
        <p:spPr>
          <a:xfrm>
            <a:off x="1666790" y="1751565"/>
            <a:ext cx="5810420" cy="12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tr-TR" dirty="0" err="1"/>
              <a:t>İnterface</a:t>
            </a:r>
            <a:r>
              <a:rPr lang="tr-TR" dirty="0"/>
              <a:t>, </a:t>
            </a:r>
            <a:r>
              <a:rPr lang="tr-TR" dirty="0" err="1"/>
              <a:t>java</a:t>
            </a:r>
            <a:r>
              <a:rPr lang="tr-TR" dirty="0"/>
              <a:t> dilinde </a:t>
            </a:r>
            <a:r>
              <a:rPr lang="tr-TR" dirty="0" err="1"/>
              <a:t>class</a:t>
            </a:r>
            <a:r>
              <a:rPr lang="tr-TR" dirty="0"/>
              <a:t> nasıl tanımlanıyorsa öyle tanımlanır. Class yerine </a:t>
            </a:r>
            <a:r>
              <a:rPr lang="tr-TR" dirty="0" err="1"/>
              <a:t>interface</a:t>
            </a:r>
            <a:r>
              <a:rPr lang="tr-TR" dirty="0"/>
              <a:t> </a:t>
            </a:r>
            <a:r>
              <a:rPr lang="tr-TR" dirty="0" err="1"/>
              <a:t>yazılır.Ancak</a:t>
            </a:r>
            <a:r>
              <a:rPr lang="tr-TR" dirty="0"/>
              <a:t> soyut olarak sınıf </a:t>
            </a:r>
            <a:r>
              <a:rPr lang="tr-TR" dirty="0" err="1"/>
              <a:t>sayabiliriz.Clastan</a:t>
            </a:r>
            <a:r>
              <a:rPr lang="tr-TR" dirty="0"/>
              <a:t> farklı olarak statik değişkenleri vardır. </a:t>
            </a:r>
            <a:r>
              <a:rPr lang="tr-TR" dirty="0" err="1"/>
              <a:t>Activityler</a:t>
            </a:r>
            <a:r>
              <a:rPr lang="tr-TR" dirty="0"/>
              <a:t> arası veri alışverişini </a:t>
            </a:r>
            <a:r>
              <a:rPr lang="tr-TR" dirty="0" err="1"/>
              <a:t>intentler</a:t>
            </a:r>
            <a:r>
              <a:rPr lang="tr-TR" dirty="0"/>
              <a:t> ile rahatlıkla </a:t>
            </a:r>
            <a:r>
              <a:rPr lang="tr-TR" dirty="0" err="1"/>
              <a:t>yapılıabilirken</a:t>
            </a:r>
            <a:r>
              <a:rPr lang="tr-TR" dirty="0"/>
              <a:t>, </a:t>
            </a:r>
            <a:r>
              <a:rPr lang="tr-TR" dirty="0" err="1"/>
              <a:t>Fragmentler</a:t>
            </a:r>
            <a:r>
              <a:rPr lang="tr-TR" dirty="0"/>
              <a:t> arası veri alışverişi direk kendi aralarında yapılamıyor, bağlı bulundukları </a:t>
            </a:r>
            <a:r>
              <a:rPr lang="tr-TR" dirty="0" err="1"/>
              <a:t>activtiyler</a:t>
            </a:r>
            <a:r>
              <a:rPr lang="tr-TR" dirty="0"/>
              <a:t> üzerinden yapılıyor. Bu alışverişi </a:t>
            </a:r>
            <a:r>
              <a:rPr lang="tr-TR" dirty="0" err="1"/>
              <a:t>yaparkende</a:t>
            </a:r>
            <a:r>
              <a:rPr lang="tr-TR" dirty="0"/>
              <a:t> </a:t>
            </a:r>
            <a:r>
              <a:rPr lang="tr-TR" dirty="0" err="1"/>
              <a:t>İnterface</a:t>
            </a:r>
            <a:r>
              <a:rPr lang="tr-TR" dirty="0"/>
              <a:t> kullanıyoruz.</a:t>
            </a:r>
          </a:p>
        </p:txBody>
      </p:sp>
    </p:spTree>
    <p:extLst>
      <p:ext uri="{BB962C8B-B14F-4D97-AF65-F5344CB8AC3E}">
        <p14:creationId xmlns:p14="http://schemas.microsoft.com/office/powerpoint/2010/main" val="2266308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6"/>
          <p:cNvSpPr txBox="1">
            <a:spLocks noGrp="1"/>
          </p:cNvSpPr>
          <p:nvPr>
            <p:ph type="ctrTitle"/>
          </p:nvPr>
        </p:nvSpPr>
        <p:spPr>
          <a:xfrm>
            <a:off x="2993625" y="901835"/>
            <a:ext cx="28926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500" dirty="0" err="1"/>
              <a:t>Viewholder</a:t>
            </a:r>
            <a:r>
              <a:rPr lang="tr-TR" sz="2500" dirty="0"/>
              <a:t> Nedir?</a:t>
            </a:r>
            <a:endParaRPr sz="2500" dirty="0"/>
          </a:p>
        </p:txBody>
      </p:sp>
      <p:sp>
        <p:nvSpPr>
          <p:cNvPr id="1944" name="Google Shape;1944;p36"/>
          <p:cNvSpPr txBox="1">
            <a:spLocks noGrp="1"/>
          </p:cNvSpPr>
          <p:nvPr>
            <p:ph type="subTitle" idx="1"/>
          </p:nvPr>
        </p:nvSpPr>
        <p:spPr>
          <a:xfrm>
            <a:off x="1270000" y="1731245"/>
            <a:ext cx="6826970" cy="12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tr-TR" dirty="0" err="1"/>
              <a:t>ViewHolder</a:t>
            </a:r>
            <a:r>
              <a:rPr lang="tr-TR" dirty="0"/>
              <a:t> </a:t>
            </a:r>
            <a:r>
              <a:rPr lang="tr-TR" dirty="0" err="1"/>
              <a:t>ListView</a:t>
            </a:r>
            <a:r>
              <a:rPr lang="tr-TR" dirty="0"/>
              <a:t> kullanımının performans açısından iyileştirilmesini sağlayan bir yöntemdir. </a:t>
            </a:r>
            <a:r>
              <a:rPr lang="tr-TR" dirty="0" err="1"/>
              <a:t>Listview</a:t>
            </a:r>
            <a:r>
              <a:rPr lang="tr-TR" dirty="0"/>
              <a:t> için her </a:t>
            </a:r>
            <a:r>
              <a:rPr lang="tr-TR" dirty="0" err="1"/>
              <a:t>item</a:t>
            </a:r>
            <a:r>
              <a:rPr lang="tr-TR" dirty="0"/>
              <a:t> yükleneceği sırada </a:t>
            </a:r>
            <a:r>
              <a:rPr lang="tr-TR" dirty="0" err="1"/>
              <a:t>findViewById</a:t>
            </a:r>
            <a:r>
              <a:rPr lang="tr-TR" dirty="0"/>
              <a:t>() ile bileşenleri yani </a:t>
            </a:r>
            <a:r>
              <a:rPr lang="tr-TR" dirty="0" err="1"/>
              <a:t>viewçağrılıp</a:t>
            </a:r>
            <a:r>
              <a:rPr lang="tr-TR" dirty="0"/>
              <a:t> ve içine veriler yükleniyor ve ekrana basılıyor. Elimizde ne kadar veri varsa her seferinde bu işlem gerçekleşiyor. Bu durum elimizde binlerce veri olduğunda sıkıntı oluşturuyor ve performans kaybı yaşıyoruz. </a:t>
            </a:r>
            <a:r>
              <a:rPr lang="tr-TR" dirty="0" err="1"/>
              <a:t>ViewHolder</a:t>
            </a:r>
            <a:r>
              <a:rPr lang="tr-TR" dirty="0"/>
              <a:t> burada devreye giriyor ve her seferinde yeni bir </a:t>
            </a:r>
            <a:r>
              <a:rPr lang="tr-TR" dirty="0" err="1"/>
              <a:t>view</a:t>
            </a:r>
            <a:r>
              <a:rPr lang="tr-TR" dirty="0"/>
              <a:t> oluşturması yerine, eski </a:t>
            </a:r>
            <a:r>
              <a:rPr lang="tr-TR" dirty="0" err="1"/>
              <a:t>view</a:t>
            </a:r>
            <a:r>
              <a:rPr lang="tr-TR" dirty="0"/>
              <a:t> tekrar kullanılıyor ve veriler yüklenip ekrana basılıyor. Bu sayede ram şişmesi gibi bir problemden de kurtulmuş oluyoruz.</a:t>
            </a:r>
          </a:p>
        </p:txBody>
      </p:sp>
    </p:spTree>
    <p:extLst>
      <p:ext uri="{BB962C8B-B14F-4D97-AF65-F5344CB8AC3E}">
        <p14:creationId xmlns:p14="http://schemas.microsoft.com/office/powerpoint/2010/main" val="3116734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6"/>
          <p:cNvSpPr txBox="1">
            <a:spLocks noGrp="1"/>
          </p:cNvSpPr>
          <p:nvPr>
            <p:ph type="ctrTitle"/>
          </p:nvPr>
        </p:nvSpPr>
        <p:spPr>
          <a:xfrm>
            <a:off x="2573595" y="840657"/>
            <a:ext cx="4535128" cy="5119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tr-TR" sz="2500" b="1" dirty="0" err="1"/>
              <a:t>Firebase</a:t>
            </a:r>
            <a:r>
              <a:rPr lang="tr-TR" sz="2500" b="1" dirty="0"/>
              <a:t> </a:t>
            </a:r>
            <a:r>
              <a:rPr lang="tr-TR" sz="2500" b="1" dirty="0" err="1"/>
              <a:t>Realtime</a:t>
            </a:r>
            <a:r>
              <a:rPr lang="tr-TR" sz="2500" b="1" dirty="0"/>
              <a:t> Database</a:t>
            </a:r>
            <a:br>
              <a:rPr lang="tr-TR" sz="2500" b="1" dirty="0"/>
            </a:br>
            <a:br>
              <a:rPr lang="tr-TR" sz="2500" dirty="0"/>
            </a:br>
            <a:endParaRPr sz="2500" dirty="0"/>
          </a:p>
        </p:txBody>
      </p:sp>
      <p:sp>
        <p:nvSpPr>
          <p:cNvPr id="1944" name="Google Shape;1944;p36"/>
          <p:cNvSpPr txBox="1">
            <a:spLocks noGrp="1"/>
          </p:cNvSpPr>
          <p:nvPr>
            <p:ph type="subTitle" idx="1"/>
          </p:nvPr>
        </p:nvSpPr>
        <p:spPr>
          <a:xfrm>
            <a:off x="988141" y="1731245"/>
            <a:ext cx="7470164" cy="12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tr-TR" dirty="0" err="1"/>
              <a:t>Firebase</a:t>
            </a:r>
            <a:r>
              <a:rPr lang="tr-TR" dirty="0"/>
              <a:t> gerçek zamanlı veri </a:t>
            </a:r>
            <a:r>
              <a:rPr lang="tr-TR" dirty="0" err="1"/>
              <a:t>tabanı,bulut</a:t>
            </a:r>
            <a:r>
              <a:rPr lang="tr-TR" dirty="0"/>
              <a:t> tabanlı </a:t>
            </a:r>
            <a:r>
              <a:rPr lang="tr-TR" dirty="0" err="1"/>
              <a:t>NoSql</a:t>
            </a:r>
            <a:r>
              <a:rPr lang="tr-TR" dirty="0"/>
              <a:t>(Not </a:t>
            </a:r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Sql</a:t>
            </a:r>
            <a:r>
              <a:rPr lang="tr-TR" dirty="0"/>
              <a:t>) bir veri tabanı </a:t>
            </a:r>
            <a:r>
              <a:rPr lang="tr-TR" dirty="0" err="1"/>
              <a:t>sistemidir.Hiç</a:t>
            </a:r>
            <a:r>
              <a:rPr lang="tr-TR" dirty="0"/>
              <a:t> bir </a:t>
            </a:r>
            <a:r>
              <a:rPr lang="tr-TR" dirty="0" err="1"/>
              <a:t>sql</a:t>
            </a:r>
            <a:r>
              <a:rPr lang="tr-TR" dirty="0"/>
              <a:t> sorgusuna gerek duymadan </a:t>
            </a:r>
            <a:r>
              <a:rPr lang="tr-TR" dirty="0" err="1"/>
              <a:t>json</a:t>
            </a:r>
            <a:r>
              <a:rPr lang="tr-TR" dirty="0"/>
              <a:t> parametreleri ile yönetebilirler. Veri depolamanın yanı sıra asenkron çalışması ile veri değişimlerinin anlık olarak takip edilmesine olanak sağlar.</a:t>
            </a:r>
          </a:p>
        </p:txBody>
      </p:sp>
    </p:spTree>
    <p:extLst>
      <p:ext uri="{BB962C8B-B14F-4D97-AF65-F5344CB8AC3E}">
        <p14:creationId xmlns:p14="http://schemas.microsoft.com/office/powerpoint/2010/main" val="4056426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5"/>
          <p:cNvSpPr txBox="1"/>
          <p:nvPr/>
        </p:nvSpPr>
        <p:spPr>
          <a:xfrm>
            <a:off x="1856368" y="678937"/>
            <a:ext cx="5619189" cy="1615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411478" rIns="34284" bIns="17138" anchor="t" anchorCtr="0">
            <a:noAutofit/>
          </a:bodyPr>
          <a:lstStyle/>
          <a:p>
            <a:pPr algn="ctr">
              <a:lnSpc>
                <a:spcPct val="66326"/>
              </a:lnSpc>
            </a:pPr>
            <a:endParaRPr sz="735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ctr">
              <a:lnSpc>
                <a:spcPct val="66326"/>
              </a:lnSpc>
            </a:pPr>
            <a:r>
              <a:rPr lang="tr-TR" sz="7350" b="1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Teşekkürler</a:t>
            </a:r>
            <a:endParaRPr sz="7350" b="1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Google Shape;375;p25"/>
          <p:cNvSpPr txBox="1"/>
          <p:nvPr/>
        </p:nvSpPr>
        <p:spPr>
          <a:xfrm>
            <a:off x="2190977" y="3112771"/>
            <a:ext cx="5936651" cy="247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17138" rIns="34284" bIns="17138" anchor="t" anchorCtr="0">
            <a:noAutofit/>
          </a:bodyPr>
          <a:lstStyle/>
          <a:p>
            <a:pPr lvl="0" algn="ctr">
              <a:lnSpc>
                <a:spcPct val="88888"/>
              </a:lnSpc>
            </a:pPr>
            <a:r>
              <a:rPr lang="tr-TR" sz="1350" dirty="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18MY93003</a:t>
            </a:r>
            <a:endParaRPr sz="135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6" name="Google Shape;376;p25"/>
          <p:cNvSpPr txBox="1"/>
          <p:nvPr/>
        </p:nvSpPr>
        <p:spPr>
          <a:xfrm>
            <a:off x="1782260" y="2848708"/>
            <a:ext cx="5693297" cy="17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84" tIns="17138" rIns="34284" bIns="17138" anchor="t" anchorCtr="0">
            <a:noAutofit/>
          </a:bodyPr>
          <a:lstStyle/>
          <a:p>
            <a:pPr lvl="0" algn="ctr"/>
            <a:r>
              <a:rPr lang="tr-TR" sz="1650" dirty="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Ömer Faruk ERTÜRK </a:t>
            </a:r>
            <a:endParaRPr sz="1650" dirty="0"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7" name="Google Shape;377;p25"/>
          <p:cNvSpPr/>
          <p:nvPr/>
        </p:nvSpPr>
        <p:spPr>
          <a:xfrm>
            <a:off x="4158214" y="780723"/>
            <a:ext cx="844299" cy="91507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6273" y="67075"/>
                </a:moveTo>
                <a:lnTo>
                  <a:pt x="116273" y="67075"/>
                </a:lnTo>
                <a:cubicBezTo>
                  <a:pt x="118696" y="63486"/>
                  <a:pt x="119979" y="59614"/>
                  <a:pt x="119979" y="55292"/>
                </a:cubicBezTo>
                <a:cubicBezTo>
                  <a:pt x="119979" y="50368"/>
                  <a:pt x="118045" y="46045"/>
                  <a:pt x="114176" y="42474"/>
                </a:cubicBezTo>
                <a:cubicBezTo>
                  <a:pt x="110123" y="38753"/>
                  <a:pt x="105440" y="36967"/>
                  <a:pt x="99962" y="36967"/>
                </a:cubicBezTo>
                <a:cubicBezTo>
                  <a:pt x="86217" y="36967"/>
                  <a:pt x="86217" y="36967"/>
                  <a:pt x="86217" y="36967"/>
                </a:cubicBezTo>
                <a:cubicBezTo>
                  <a:pt x="88803" y="32194"/>
                  <a:pt x="90106" y="27570"/>
                  <a:pt x="90106" y="23097"/>
                </a:cubicBezTo>
                <a:cubicBezTo>
                  <a:pt x="90106" y="17440"/>
                  <a:pt x="89129" y="12967"/>
                  <a:pt x="87357" y="9678"/>
                </a:cubicBezTo>
                <a:cubicBezTo>
                  <a:pt x="85423" y="6408"/>
                  <a:pt x="82837" y="3871"/>
                  <a:pt x="79294" y="2386"/>
                </a:cubicBezTo>
                <a:cubicBezTo>
                  <a:pt x="75893" y="751"/>
                  <a:pt x="71861" y="0"/>
                  <a:pt x="67503" y="0"/>
                </a:cubicBezTo>
                <a:cubicBezTo>
                  <a:pt x="64917" y="0"/>
                  <a:pt x="62494" y="902"/>
                  <a:pt x="60559" y="2687"/>
                </a:cubicBezTo>
                <a:cubicBezTo>
                  <a:pt x="58299" y="4773"/>
                  <a:pt x="56670" y="7310"/>
                  <a:pt x="55713" y="10430"/>
                </a:cubicBezTo>
                <a:cubicBezTo>
                  <a:pt x="54736" y="13719"/>
                  <a:pt x="53921" y="16689"/>
                  <a:pt x="53290" y="19527"/>
                </a:cubicBezTo>
                <a:cubicBezTo>
                  <a:pt x="52638" y="22515"/>
                  <a:pt x="51681" y="24601"/>
                  <a:pt x="50541" y="25785"/>
                </a:cubicBezTo>
                <a:cubicBezTo>
                  <a:pt x="47955" y="28322"/>
                  <a:pt x="45206" y="31442"/>
                  <a:pt x="42151" y="35032"/>
                </a:cubicBezTo>
                <a:cubicBezTo>
                  <a:pt x="36816" y="41290"/>
                  <a:pt x="33253" y="45011"/>
                  <a:pt x="31481" y="46195"/>
                </a:cubicBezTo>
                <a:cubicBezTo>
                  <a:pt x="9998" y="46195"/>
                  <a:pt x="9998" y="46195"/>
                  <a:pt x="9998" y="46195"/>
                </a:cubicBezTo>
                <a:cubicBezTo>
                  <a:pt x="7269" y="46195"/>
                  <a:pt x="4846" y="47097"/>
                  <a:pt x="2891" y="48883"/>
                </a:cubicBezTo>
                <a:cubicBezTo>
                  <a:pt x="957" y="50668"/>
                  <a:pt x="0" y="52924"/>
                  <a:pt x="0" y="55442"/>
                </a:cubicBezTo>
                <a:cubicBezTo>
                  <a:pt x="0" y="101506"/>
                  <a:pt x="0" y="101506"/>
                  <a:pt x="0" y="101506"/>
                </a:cubicBezTo>
                <a:cubicBezTo>
                  <a:pt x="0" y="104025"/>
                  <a:pt x="957" y="106280"/>
                  <a:pt x="2891" y="108065"/>
                </a:cubicBezTo>
                <a:cubicBezTo>
                  <a:pt x="4846" y="109851"/>
                  <a:pt x="7269" y="110734"/>
                  <a:pt x="9998" y="110734"/>
                </a:cubicBezTo>
                <a:cubicBezTo>
                  <a:pt x="32458" y="110734"/>
                  <a:pt x="32458" y="110734"/>
                  <a:pt x="32458" y="110734"/>
                </a:cubicBezTo>
                <a:cubicBezTo>
                  <a:pt x="33741" y="110734"/>
                  <a:pt x="37305" y="111787"/>
                  <a:pt x="43271" y="113722"/>
                </a:cubicBezTo>
                <a:cubicBezTo>
                  <a:pt x="49726" y="115658"/>
                  <a:pt x="55387" y="117293"/>
                  <a:pt x="60234" y="118346"/>
                </a:cubicBezTo>
                <a:cubicBezTo>
                  <a:pt x="65080" y="119379"/>
                  <a:pt x="70089" y="119981"/>
                  <a:pt x="75078" y="119981"/>
                </a:cubicBezTo>
                <a:cubicBezTo>
                  <a:pt x="85097" y="119981"/>
                  <a:pt x="85097" y="119981"/>
                  <a:pt x="85097" y="119981"/>
                </a:cubicBezTo>
                <a:cubicBezTo>
                  <a:pt x="92367" y="119981"/>
                  <a:pt x="98333" y="118045"/>
                  <a:pt x="102854" y="114173"/>
                </a:cubicBezTo>
                <a:cubicBezTo>
                  <a:pt x="107374" y="110302"/>
                  <a:pt x="109492" y="105077"/>
                  <a:pt x="109492" y="98368"/>
                </a:cubicBezTo>
                <a:cubicBezTo>
                  <a:pt x="112547" y="94646"/>
                  <a:pt x="114176" y="90324"/>
                  <a:pt x="114176" y="85550"/>
                </a:cubicBezTo>
                <a:cubicBezTo>
                  <a:pt x="114176" y="84516"/>
                  <a:pt x="114013" y="83464"/>
                  <a:pt x="114013" y="82411"/>
                </a:cubicBezTo>
                <a:cubicBezTo>
                  <a:pt x="115947" y="79141"/>
                  <a:pt x="116925" y="75721"/>
                  <a:pt x="116925" y="71981"/>
                </a:cubicBezTo>
                <a:cubicBezTo>
                  <a:pt x="116925" y="70346"/>
                  <a:pt x="116599" y="68711"/>
                  <a:pt x="116273" y="67075"/>
                </a:cubicBezTo>
                <a:close/>
                <a:moveTo>
                  <a:pt x="18571" y="100153"/>
                </a:moveTo>
                <a:lnTo>
                  <a:pt x="18571" y="100153"/>
                </a:lnTo>
                <a:cubicBezTo>
                  <a:pt x="17593" y="101055"/>
                  <a:pt x="16473" y="101506"/>
                  <a:pt x="15007" y="101506"/>
                </a:cubicBezTo>
                <a:cubicBezTo>
                  <a:pt x="13724" y="101506"/>
                  <a:pt x="12421" y="101055"/>
                  <a:pt x="11464" y="100153"/>
                </a:cubicBezTo>
                <a:cubicBezTo>
                  <a:pt x="10487" y="99270"/>
                  <a:pt x="9998" y="98217"/>
                  <a:pt x="9998" y="96883"/>
                </a:cubicBezTo>
                <a:cubicBezTo>
                  <a:pt x="9998" y="95680"/>
                  <a:pt x="10487" y="94646"/>
                  <a:pt x="11464" y="93744"/>
                </a:cubicBezTo>
                <a:cubicBezTo>
                  <a:pt x="12421" y="92711"/>
                  <a:pt x="13724" y="92259"/>
                  <a:pt x="15007" y="92259"/>
                </a:cubicBezTo>
                <a:cubicBezTo>
                  <a:pt x="16473" y="92259"/>
                  <a:pt x="17593" y="92711"/>
                  <a:pt x="18571" y="93744"/>
                </a:cubicBezTo>
                <a:cubicBezTo>
                  <a:pt x="19528" y="94646"/>
                  <a:pt x="20016" y="95680"/>
                  <a:pt x="20016" y="96883"/>
                </a:cubicBezTo>
                <a:cubicBezTo>
                  <a:pt x="20016" y="98217"/>
                  <a:pt x="19528" y="99270"/>
                  <a:pt x="18571" y="100153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ubicBezTo>
                  <a:pt x="107232" y="63486"/>
                  <a:pt x="105766" y="64538"/>
                  <a:pt x="104157" y="64689"/>
                </a:cubicBezTo>
                <a:cubicBezTo>
                  <a:pt x="104972" y="65440"/>
                  <a:pt x="105603" y="66624"/>
                  <a:pt x="106091" y="68109"/>
                </a:cubicBezTo>
                <a:cubicBezTo>
                  <a:pt x="106580" y="69444"/>
                  <a:pt x="106906" y="70797"/>
                  <a:pt x="106906" y="71981"/>
                </a:cubicBezTo>
                <a:cubicBezTo>
                  <a:pt x="106906" y="75420"/>
                  <a:pt x="105440" y="78239"/>
                  <a:pt x="102711" y="80626"/>
                </a:cubicBezTo>
                <a:cubicBezTo>
                  <a:pt x="103668" y="82129"/>
                  <a:pt x="104157" y="83765"/>
                  <a:pt x="104157" y="85550"/>
                </a:cubicBezTo>
                <a:cubicBezTo>
                  <a:pt x="104157" y="87335"/>
                  <a:pt x="103668" y="89140"/>
                  <a:pt x="102854" y="90925"/>
                </a:cubicBezTo>
                <a:cubicBezTo>
                  <a:pt x="101897" y="92711"/>
                  <a:pt x="100593" y="93895"/>
                  <a:pt x="99148" y="94646"/>
                </a:cubicBezTo>
                <a:cubicBezTo>
                  <a:pt x="99311" y="96131"/>
                  <a:pt x="99473" y="97465"/>
                  <a:pt x="99473" y="98668"/>
                </a:cubicBezTo>
                <a:cubicBezTo>
                  <a:pt x="99473" y="106712"/>
                  <a:pt x="94464" y="110734"/>
                  <a:pt x="84466" y="110734"/>
                </a:cubicBezTo>
                <a:cubicBezTo>
                  <a:pt x="75078" y="110734"/>
                  <a:pt x="75078" y="110734"/>
                  <a:pt x="75078" y="110734"/>
                </a:cubicBezTo>
                <a:cubicBezTo>
                  <a:pt x="68135" y="110734"/>
                  <a:pt x="59256" y="108949"/>
                  <a:pt x="48281" y="105528"/>
                </a:cubicBezTo>
                <a:cubicBezTo>
                  <a:pt x="48118" y="105378"/>
                  <a:pt x="47303" y="105227"/>
                  <a:pt x="46020" y="104776"/>
                </a:cubicBezTo>
                <a:cubicBezTo>
                  <a:pt x="44737" y="104325"/>
                  <a:pt x="43923" y="104025"/>
                  <a:pt x="43271" y="103893"/>
                </a:cubicBezTo>
                <a:cubicBezTo>
                  <a:pt x="42620" y="103592"/>
                  <a:pt x="41825" y="103442"/>
                  <a:pt x="40522" y="102991"/>
                </a:cubicBezTo>
                <a:cubicBezTo>
                  <a:pt x="39239" y="102690"/>
                  <a:pt x="38262" y="102389"/>
                  <a:pt x="37631" y="102239"/>
                </a:cubicBezTo>
                <a:cubicBezTo>
                  <a:pt x="36816" y="102089"/>
                  <a:pt x="36022" y="101938"/>
                  <a:pt x="35044" y="101807"/>
                </a:cubicBezTo>
                <a:cubicBezTo>
                  <a:pt x="34067" y="101638"/>
                  <a:pt x="33253" y="101506"/>
                  <a:pt x="32458" y="101506"/>
                </a:cubicBezTo>
                <a:cubicBezTo>
                  <a:pt x="30035" y="101506"/>
                  <a:pt x="30035" y="101506"/>
                  <a:pt x="30035" y="101506"/>
                </a:cubicBezTo>
                <a:cubicBezTo>
                  <a:pt x="30035" y="55442"/>
                  <a:pt x="30035" y="55442"/>
                  <a:pt x="30035" y="55442"/>
                </a:cubicBezTo>
                <a:cubicBezTo>
                  <a:pt x="32458" y="55442"/>
                  <a:pt x="32458" y="55442"/>
                  <a:pt x="32458" y="55442"/>
                </a:cubicBezTo>
                <a:cubicBezTo>
                  <a:pt x="33436" y="55442"/>
                  <a:pt x="34230" y="55141"/>
                  <a:pt x="35370" y="54709"/>
                </a:cubicBezTo>
                <a:cubicBezTo>
                  <a:pt x="36327" y="54258"/>
                  <a:pt x="37305" y="53657"/>
                  <a:pt x="38425" y="52754"/>
                </a:cubicBezTo>
                <a:cubicBezTo>
                  <a:pt x="39565" y="51871"/>
                  <a:pt x="40522" y="51119"/>
                  <a:pt x="41500" y="50236"/>
                </a:cubicBezTo>
                <a:cubicBezTo>
                  <a:pt x="42294" y="49334"/>
                  <a:pt x="43434" y="48281"/>
                  <a:pt x="44574" y="47097"/>
                </a:cubicBezTo>
                <a:cubicBezTo>
                  <a:pt x="45694" y="45763"/>
                  <a:pt x="46672" y="44711"/>
                  <a:pt x="47303" y="43978"/>
                </a:cubicBezTo>
                <a:cubicBezTo>
                  <a:pt x="47955" y="43226"/>
                  <a:pt x="48769" y="42173"/>
                  <a:pt x="49726" y="40989"/>
                </a:cubicBezTo>
                <a:cubicBezTo>
                  <a:pt x="50704" y="39805"/>
                  <a:pt x="51355" y="39204"/>
                  <a:pt x="51518" y="38903"/>
                </a:cubicBezTo>
                <a:cubicBezTo>
                  <a:pt x="54410" y="35614"/>
                  <a:pt x="56344" y="33397"/>
                  <a:pt x="57485" y="32344"/>
                </a:cubicBezTo>
                <a:cubicBezTo>
                  <a:pt x="59582" y="30258"/>
                  <a:pt x="61191" y="27570"/>
                  <a:pt x="62168" y="24451"/>
                </a:cubicBezTo>
                <a:cubicBezTo>
                  <a:pt x="63146" y="21162"/>
                  <a:pt x="63940" y="18173"/>
                  <a:pt x="64591" y="15354"/>
                </a:cubicBezTo>
                <a:cubicBezTo>
                  <a:pt x="65243" y="12516"/>
                  <a:pt x="66200" y="10430"/>
                  <a:pt x="67503" y="9246"/>
                </a:cubicBezTo>
                <a:cubicBezTo>
                  <a:pt x="72513" y="9246"/>
                  <a:pt x="75893" y="10430"/>
                  <a:pt x="77502" y="12667"/>
                </a:cubicBezTo>
                <a:cubicBezTo>
                  <a:pt x="79131" y="14903"/>
                  <a:pt x="80088" y="18342"/>
                  <a:pt x="80088" y="23097"/>
                </a:cubicBezTo>
                <a:cubicBezTo>
                  <a:pt x="80088" y="25935"/>
                  <a:pt x="78805" y="29807"/>
                  <a:pt x="76219" y="34731"/>
                </a:cubicBezTo>
                <a:cubicBezTo>
                  <a:pt x="73796" y="39486"/>
                  <a:pt x="72513" y="43376"/>
                  <a:pt x="72513" y="46195"/>
                </a:cubicBezTo>
                <a:cubicBezTo>
                  <a:pt x="99962" y="46195"/>
                  <a:pt x="99962" y="46195"/>
                  <a:pt x="99962" y="46195"/>
                </a:cubicBezTo>
                <a:cubicBezTo>
                  <a:pt x="102711" y="46195"/>
                  <a:pt x="104972" y="47097"/>
                  <a:pt x="106906" y="48883"/>
                </a:cubicBezTo>
                <a:cubicBezTo>
                  <a:pt x="109003" y="50819"/>
                  <a:pt x="109960" y="52924"/>
                  <a:pt x="109960" y="55442"/>
                </a:cubicBezTo>
                <a:cubicBezTo>
                  <a:pt x="109960" y="57096"/>
                  <a:pt x="109492" y="59013"/>
                  <a:pt x="108352" y="61268"/>
                </a:cubicBezTo>
                <a:close/>
                <a:moveTo>
                  <a:pt x="108352" y="61268"/>
                </a:moveTo>
                <a:lnTo>
                  <a:pt x="108352" y="612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34284" tIns="17138" rIns="34284" bIns="17138" anchor="ctr" anchorCtr="0">
            <a:noAutofit/>
          </a:bodyPr>
          <a:lstStyle/>
          <a:p>
            <a:endParaRPr sz="2699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41"/>
          <p:cNvSpPr txBox="1">
            <a:spLocks noGrp="1"/>
          </p:cNvSpPr>
          <p:nvPr>
            <p:ph type="title"/>
          </p:nvPr>
        </p:nvSpPr>
        <p:spPr>
          <a:xfrm>
            <a:off x="1081050" y="446840"/>
            <a:ext cx="51444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Bil Bakalım</a:t>
            </a:r>
            <a:endParaRPr dirty="0"/>
          </a:p>
        </p:txBody>
      </p:sp>
      <p:sp>
        <p:nvSpPr>
          <p:cNvPr id="2035" name="Google Shape;2035;p41"/>
          <p:cNvSpPr txBox="1">
            <a:spLocks noGrp="1"/>
          </p:cNvSpPr>
          <p:nvPr>
            <p:ph type="ctrTitle" idx="2"/>
          </p:nvPr>
        </p:nvSpPr>
        <p:spPr>
          <a:xfrm>
            <a:off x="1352136" y="3072575"/>
            <a:ext cx="23745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 Konusu</a:t>
            </a:r>
            <a:endParaRPr dirty="0"/>
          </a:p>
        </p:txBody>
      </p:sp>
      <p:sp>
        <p:nvSpPr>
          <p:cNvPr id="2036" name="Google Shape;2036;p41"/>
          <p:cNvSpPr txBox="1">
            <a:spLocks noGrp="1"/>
          </p:cNvSpPr>
          <p:nvPr>
            <p:ph type="subTitle" idx="1"/>
          </p:nvPr>
        </p:nvSpPr>
        <p:spPr>
          <a:xfrm>
            <a:off x="1256891" y="3470798"/>
            <a:ext cx="2564765" cy="12258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Bil Bakalım uygulaması, bilgi yarışı uygulamasıdır. Kullanıcılar çeşitli kategorilerden oluşan testleri kısıtlı sürede cevaplandırmaları gerekmektedir.</a:t>
            </a:r>
            <a:endParaRPr dirty="0"/>
          </a:p>
        </p:txBody>
      </p:sp>
      <p:sp>
        <p:nvSpPr>
          <p:cNvPr id="2037" name="Google Shape;2037;p41"/>
          <p:cNvSpPr txBox="1">
            <a:spLocks noGrp="1"/>
          </p:cNvSpPr>
          <p:nvPr>
            <p:ph type="ctrTitle" idx="3"/>
          </p:nvPr>
        </p:nvSpPr>
        <p:spPr>
          <a:xfrm>
            <a:off x="5417465" y="3072575"/>
            <a:ext cx="23745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 Amacı</a:t>
            </a:r>
            <a:endParaRPr dirty="0"/>
          </a:p>
        </p:txBody>
      </p:sp>
      <p:sp>
        <p:nvSpPr>
          <p:cNvPr id="2038" name="Google Shape;2038;p41"/>
          <p:cNvSpPr txBox="1">
            <a:spLocks noGrp="1"/>
          </p:cNvSpPr>
          <p:nvPr>
            <p:ph type="subTitle" idx="4"/>
          </p:nvPr>
        </p:nvSpPr>
        <p:spPr>
          <a:xfrm>
            <a:off x="4993397" y="3467065"/>
            <a:ext cx="3222636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Projenin amacı, insanları eğlendirirken öğretmek. </a:t>
            </a:r>
            <a:endParaRPr dirty="0"/>
          </a:p>
        </p:txBody>
      </p:sp>
      <p:sp>
        <p:nvSpPr>
          <p:cNvPr id="2039" name="Google Shape;2039;p41"/>
          <p:cNvSpPr/>
          <p:nvPr/>
        </p:nvSpPr>
        <p:spPr>
          <a:xfrm rot="10800000">
            <a:off x="1894575" y="14778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41"/>
          <p:cNvSpPr/>
          <p:nvPr/>
        </p:nvSpPr>
        <p:spPr>
          <a:xfrm rot="10800000">
            <a:off x="5960025" y="14778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5" name="Google Shape;2055;p41"/>
          <p:cNvCxnSpPr/>
          <p:nvPr/>
        </p:nvCxnSpPr>
        <p:spPr>
          <a:xfrm rot="10800000">
            <a:off x="-871550" y="967375"/>
            <a:ext cx="3704700" cy="0"/>
          </a:xfrm>
          <a:prstGeom prst="straightConnector1">
            <a:avLst/>
          </a:prstGeom>
          <a:noFill/>
          <a:ln w="19050" cap="flat" cmpd="sng">
            <a:solidFill>
              <a:srgbClr val="D3B5C8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14647;p67">
            <a:extLst>
              <a:ext uri="{FF2B5EF4-FFF2-40B4-BE49-F238E27FC236}">
                <a16:creationId xmlns:a16="http://schemas.microsoft.com/office/drawing/2014/main" id="{1D4334C3-4DA9-4568-A1BE-66EDDB37793E}"/>
              </a:ext>
            </a:extLst>
          </p:cNvPr>
          <p:cNvGrpSpPr/>
          <p:nvPr/>
        </p:nvGrpSpPr>
        <p:grpSpPr>
          <a:xfrm>
            <a:off x="2095201" y="1810506"/>
            <a:ext cx="943199" cy="589817"/>
            <a:chOff x="3961923" y="2486317"/>
            <a:chExt cx="364415" cy="220936"/>
          </a:xfrm>
        </p:grpSpPr>
        <p:sp>
          <p:nvSpPr>
            <p:cNvPr id="25" name="Google Shape;14648;p67">
              <a:extLst>
                <a:ext uri="{FF2B5EF4-FFF2-40B4-BE49-F238E27FC236}">
                  <a16:creationId xmlns:a16="http://schemas.microsoft.com/office/drawing/2014/main" id="{C8F4ACCC-4390-44FC-B045-56F5DAB6FECE}"/>
                </a:ext>
              </a:extLst>
            </p:cNvPr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649;p67">
              <a:extLst>
                <a:ext uri="{FF2B5EF4-FFF2-40B4-BE49-F238E27FC236}">
                  <a16:creationId xmlns:a16="http://schemas.microsoft.com/office/drawing/2014/main" id="{05F3DACA-1549-40FB-9A6B-6CB66746AC21}"/>
                </a:ext>
              </a:extLst>
            </p:cNvPr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650;p67">
              <a:extLst>
                <a:ext uri="{FF2B5EF4-FFF2-40B4-BE49-F238E27FC236}">
                  <a16:creationId xmlns:a16="http://schemas.microsoft.com/office/drawing/2014/main" id="{269A58AF-312F-490E-8704-CA450E50DCC7}"/>
                </a:ext>
              </a:extLst>
            </p:cNvPr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51;p67">
              <a:extLst>
                <a:ext uri="{FF2B5EF4-FFF2-40B4-BE49-F238E27FC236}">
                  <a16:creationId xmlns:a16="http://schemas.microsoft.com/office/drawing/2014/main" id="{A37D8493-6548-43BC-8DCF-B98FC3436240}"/>
                </a:ext>
              </a:extLst>
            </p:cNvPr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4730;p67">
            <a:extLst>
              <a:ext uri="{FF2B5EF4-FFF2-40B4-BE49-F238E27FC236}">
                <a16:creationId xmlns:a16="http://schemas.microsoft.com/office/drawing/2014/main" id="{615C886B-7F33-44E9-9B06-BC2D58E4EA7B}"/>
              </a:ext>
            </a:extLst>
          </p:cNvPr>
          <p:cNvGrpSpPr/>
          <p:nvPr/>
        </p:nvGrpSpPr>
        <p:grpSpPr>
          <a:xfrm>
            <a:off x="6197865" y="1712239"/>
            <a:ext cx="724028" cy="774150"/>
            <a:chOff x="2185372" y="1957799"/>
            <a:chExt cx="366664" cy="366981"/>
          </a:xfrm>
        </p:grpSpPr>
        <p:sp>
          <p:nvSpPr>
            <p:cNvPr id="30" name="Google Shape;14731;p67">
              <a:extLst>
                <a:ext uri="{FF2B5EF4-FFF2-40B4-BE49-F238E27FC236}">
                  <a16:creationId xmlns:a16="http://schemas.microsoft.com/office/drawing/2014/main" id="{83D2DDC1-4992-4ACF-8989-7E4D37836CA4}"/>
                </a:ext>
              </a:extLst>
            </p:cNvPr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732;p67">
              <a:extLst>
                <a:ext uri="{FF2B5EF4-FFF2-40B4-BE49-F238E27FC236}">
                  <a16:creationId xmlns:a16="http://schemas.microsoft.com/office/drawing/2014/main" id="{9C4F8C35-44E7-450E-91E1-D22A580B17EB}"/>
                </a:ext>
              </a:extLst>
            </p:cNvPr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733;p67">
              <a:extLst>
                <a:ext uri="{FF2B5EF4-FFF2-40B4-BE49-F238E27FC236}">
                  <a16:creationId xmlns:a16="http://schemas.microsoft.com/office/drawing/2014/main" id="{1085AB11-709E-440C-990B-5857C206BAC3}"/>
                </a:ext>
              </a:extLst>
            </p:cNvPr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734;p67">
              <a:extLst>
                <a:ext uri="{FF2B5EF4-FFF2-40B4-BE49-F238E27FC236}">
                  <a16:creationId xmlns:a16="http://schemas.microsoft.com/office/drawing/2014/main" id="{DC3F3383-3088-4605-9D3D-5506E9220AED}"/>
                </a:ext>
              </a:extLst>
            </p:cNvPr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735;p67">
              <a:extLst>
                <a:ext uri="{FF2B5EF4-FFF2-40B4-BE49-F238E27FC236}">
                  <a16:creationId xmlns:a16="http://schemas.microsoft.com/office/drawing/2014/main" id="{6BED6AFD-3BAE-4AE5-A298-E091896D9061}"/>
                </a:ext>
              </a:extLst>
            </p:cNvPr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736;p67">
              <a:extLst>
                <a:ext uri="{FF2B5EF4-FFF2-40B4-BE49-F238E27FC236}">
                  <a16:creationId xmlns:a16="http://schemas.microsoft.com/office/drawing/2014/main" id="{9D1EC23D-11BE-4FF1-AB99-6500DF16F4E5}"/>
                </a:ext>
              </a:extLst>
            </p:cNvPr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737;p67">
              <a:extLst>
                <a:ext uri="{FF2B5EF4-FFF2-40B4-BE49-F238E27FC236}">
                  <a16:creationId xmlns:a16="http://schemas.microsoft.com/office/drawing/2014/main" id="{6E87C982-5202-4EC9-BAA8-E784234D2E01}"/>
                </a:ext>
              </a:extLst>
            </p:cNvPr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738;p67">
              <a:extLst>
                <a:ext uri="{FF2B5EF4-FFF2-40B4-BE49-F238E27FC236}">
                  <a16:creationId xmlns:a16="http://schemas.microsoft.com/office/drawing/2014/main" id="{5A0C0784-C1AC-46DB-96AC-A00368C8F194}"/>
                </a:ext>
              </a:extLst>
            </p:cNvPr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ctrTitle"/>
          </p:nvPr>
        </p:nvSpPr>
        <p:spPr>
          <a:xfrm>
            <a:off x="4287675" y="2780825"/>
            <a:ext cx="4696668" cy="7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Bil Bakalım</a:t>
            </a:r>
            <a:endParaRPr dirty="0"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1"/>
          </p:nvPr>
        </p:nvSpPr>
        <p:spPr>
          <a:xfrm>
            <a:off x="5434046" y="3220368"/>
            <a:ext cx="3173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500" dirty="0"/>
              <a:t>Bitirme Projesi Sunumu</a:t>
            </a:r>
            <a:endParaRPr sz="15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81BD56F-4EEC-4E0F-9079-DCF8D85AC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57" y="209075"/>
            <a:ext cx="3380015" cy="2571750"/>
          </a:xfrm>
          <a:prstGeom prst="rect">
            <a:avLst/>
          </a:prstGeom>
        </p:spPr>
      </p:pic>
      <p:sp>
        <p:nvSpPr>
          <p:cNvPr id="9" name="Google Shape;255;p28">
            <a:extLst>
              <a:ext uri="{FF2B5EF4-FFF2-40B4-BE49-F238E27FC236}">
                <a16:creationId xmlns:a16="http://schemas.microsoft.com/office/drawing/2014/main" id="{8982140E-8478-44CA-8E48-C98211DE8082}"/>
              </a:ext>
            </a:extLst>
          </p:cNvPr>
          <p:cNvSpPr txBox="1">
            <a:spLocks/>
          </p:cNvSpPr>
          <p:nvPr/>
        </p:nvSpPr>
        <p:spPr>
          <a:xfrm>
            <a:off x="7815340" y="4350900"/>
            <a:ext cx="1583612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tr-TR" sz="1500" b="1" dirty="0"/>
              <a:t>Ömer Faruk ERTÜRK</a:t>
            </a:r>
            <a:br>
              <a:rPr lang="tr-TR" sz="1500" b="1" dirty="0"/>
            </a:br>
            <a:r>
              <a:rPr lang="tr-TR" sz="1500" dirty="0"/>
              <a:t>18MY933003</a:t>
            </a:r>
          </a:p>
        </p:txBody>
      </p:sp>
      <p:sp>
        <p:nvSpPr>
          <p:cNvPr id="10" name="Google Shape;255;p28">
            <a:extLst>
              <a:ext uri="{FF2B5EF4-FFF2-40B4-BE49-F238E27FC236}">
                <a16:creationId xmlns:a16="http://schemas.microsoft.com/office/drawing/2014/main" id="{7607DCBC-E82C-4406-9A0E-511BE07E4563}"/>
              </a:ext>
            </a:extLst>
          </p:cNvPr>
          <p:cNvSpPr txBox="1">
            <a:spLocks/>
          </p:cNvSpPr>
          <p:nvPr/>
        </p:nvSpPr>
        <p:spPr>
          <a:xfrm>
            <a:off x="366572" y="2824068"/>
            <a:ext cx="3173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dvent Pro Medium"/>
              <a:buNone/>
              <a:defRPr sz="1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dvent Pro Medium"/>
              <a:buNone/>
              <a:defRPr sz="2800" b="0" i="0" u="none" strike="noStrike" cap="none">
                <a:solidFill>
                  <a:schemeClr val="accent5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tr-TR" sz="1500" b="1" dirty="0" err="1"/>
              <a:t>Öğ.Gör.Nilgün</a:t>
            </a:r>
            <a:r>
              <a:rPr lang="tr-TR" sz="1500" b="1" dirty="0"/>
              <a:t> İNCREİS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6996695-87DD-4CED-9DE8-7C79ABF163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71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39"/>
          <p:cNvSpPr txBox="1">
            <a:spLocks noGrp="1"/>
          </p:cNvSpPr>
          <p:nvPr>
            <p:ph type="title"/>
          </p:nvPr>
        </p:nvSpPr>
        <p:spPr>
          <a:xfrm>
            <a:off x="439563" y="421275"/>
            <a:ext cx="51444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Kullanılan Teknolojiler</a:t>
            </a:r>
            <a:endParaRPr dirty="0"/>
          </a:p>
        </p:txBody>
      </p:sp>
      <p:sp>
        <p:nvSpPr>
          <p:cNvPr id="1970" name="Google Shape;1970;p39"/>
          <p:cNvSpPr txBox="1">
            <a:spLocks noGrp="1"/>
          </p:cNvSpPr>
          <p:nvPr>
            <p:ph type="ctrTitle" idx="2"/>
          </p:nvPr>
        </p:nvSpPr>
        <p:spPr>
          <a:xfrm>
            <a:off x="982893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Platform</a:t>
            </a:r>
            <a:endParaRPr dirty="0"/>
          </a:p>
        </p:txBody>
      </p:sp>
      <p:sp>
        <p:nvSpPr>
          <p:cNvPr id="1971" name="Google Shape;1971;p39"/>
          <p:cNvSpPr txBox="1">
            <a:spLocks noGrp="1"/>
          </p:cNvSpPr>
          <p:nvPr>
            <p:ph type="subTitle" idx="1"/>
          </p:nvPr>
        </p:nvSpPr>
        <p:spPr>
          <a:xfrm>
            <a:off x="982826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Projede </a:t>
            </a:r>
            <a:r>
              <a:rPr lang="tr-TR" dirty="0" err="1"/>
              <a:t>Android</a:t>
            </a:r>
            <a:r>
              <a:rPr lang="tr-TR" dirty="0"/>
              <a:t> </a:t>
            </a:r>
            <a:r>
              <a:rPr lang="tr-TR" dirty="0" err="1"/>
              <a:t>Studio</a:t>
            </a:r>
            <a:r>
              <a:rPr lang="tr-TR" dirty="0"/>
              <a:t> platformu kullanıldı.</a:t>
            </a:r>
            <a:endParaRPr dirty="0"/>
          </a:p>
        </p:txBody>
      </p:sp>
      <p:sp>
        <p:nvSpPr>
          <p:cNvPr id="1972" name="Google Shape;1972;p39"/>
          <p:cNvSpPr txBox="1">
            <a:spLocks noGrp="1"/>
          </p:cNvSpPr>
          <p:nvPr>
            <p:ph type="ctrTitle" idx="3"/>
          </p:nvPr>
        </p:nvSpPr>
        <p:spPr>
          <a:xfrm>
            <a:off x="2843852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Dil</a:t>
            </a:r>
            <a:endParaRPr dirty="0"/>
          </a:p>
        </p:txBody>
      </p:sp>
      <p:sp>
        <p:nvSpPr>
          <p:cNvPr id="1973" name="Google Shape;1973;p39"/>
          <p:cNvSpPr txBox="1">
            <a:spLocks noGrp="1"/>
          </p:cNvSpPr>
          <p:nvPr>
            <p:ph type="subTitle" idx="4"/>
          </p:nvPr>
        </p:nvSpPr>
        <p:spPr>
          <a:xfrm>
            <a:off x="2843784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Proje yazım dilinde JAVA kullanıldı.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74" name="Google Shape;1974;p39"/>
          <p:cNvSpPr txBox="1">
            <a:spLocks noGrp="1"/>
          </p:cNvSpPr>
          <p:nvPr>
            <p:ph type="ctrTitle" idx="5"/>
          </p:nvPr>
        </p:nvSpPr>
        <p:spPr>
          <a:xfrm>
            <a:off x="4704811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Veritabanı</a:t>
            </a:r>
            <a:endParaRPr dirty="0"/>
          </a:p>
        </p:txBody>
      </p:sp>
      <p:sp>
        <p:nvSpPr>
          <p:cNvPr id="1975" name="Google Shape;1975;p39"/>
          <p:cNvSpPr txBox="1">
            <a:spLocks noGrp="1"/>
          </p:cNvSpPr>
          <p:nvPr>
            <p:ph type="subTitle" idx="6"/>
          </p:nvPr>
        </p:nvSpPr>
        <p:spPr>
          <a:xfrm>
            <a:off x="4704743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Veritabanı</a:t>
            </a:r>
            <a:r>
              <a:rPr lang="tr-TR" dirty="0"/>
              <a:t> olarak </a:t>
            </a:r>
            <a:r>
              <a:rPr lang="tr-TR" dirty="0" err="1"/>
              <a:t>Firebase</a:t>
            </a:r>
            <a:r>
              <a:rPr lang="tr-TR" dirty="0"/>
              <a:t> </a:t>
            </a:r>
            <a:r>
              <a:rPr lang="tr-TR" dirty="0" err="1"/>
              <a:t>veritabanı</a:t>
            </a:r>
            <a:r>
              <a:rPr lang="tr-TR" dirty="0"/>
              <a:t> tercih edildi.</a:t>
            </a:r>
            <a:endParaRPr dirty="0"/>
          </a:p>
        </p:txBody>
      </p:sp>
      <p:sp>
        <p:nvSpPr>
          <p:cNvPr id="1976" name="Google Shape;1976;p39"/>
          <p:cNvSpPr txBox="1">
            <a:spLocks noGrp="1"/>
          </p:cNvSpPr>
          <p:nvPr>
            <p:ph type="ctrTitle" idx="7"/>
          </p:nvPr>
        </p:nvSpPr>
        <p:spPr>
          <a:xfrm>
            <a:off x="6565769" y="3390450"/>
            <a:ext cx="15954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Grafik</a:t>
            </a:r>
            <a:endParaRPr dirty="0"/>
          </a:p>
        </p:txBody>
      </p:sp>
      <p:sp>
        <p:nvSpPr>
          <p:cNvPr id="1977" name="Google Shape;1977;p39"/>
          <p:cNvSpPr txBox="1">
            <a:spLocks noGrp="1"/>
          </p:cNvSpPr>
          <p:nvPr>
            <p:ph type="subTitle" idx="8"/>
          </p:nvPr>
        </p:nvSpPr>
        <p:spPr>
          <a:xfrm>
            <a:off x="6565702" y="3788674"/>
            <a:ext cx="15954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Grafikler </a:t>
            </a:r>
            <a:r>
              <a:rPr lang="tr-TR" dirty="0" err="1"/>
              <a:t>Adobe</a:t>
            </a:r>
            <a:r>
              <a:rPr lang="tr-TR" dirty="0"/>
              <a:t> </a:t>
            </a:r>
            <a:r>
              <a:rPr lang="tr-TR" dirty="0" err="1"/>
              <a:t>Photoshop</a:t>
            </a:r>
            <a:r>
              <a:rPr lang="tr-TR" dirty="0"/>
              <a:t> programı üzerinden çizildi</a:t>
            </a:r>
            <a:endParaRPr dirty="0"/>
          </a:p>
        </p:txBody>
      </p:sp>
      <p:sp>
        <p:nvSpPr>
          <p:cNvPr id="1978" name="Google Shape;1978;p39"/>
          <p:cNvSpPr/>
          <p:nvPr/>
        </p:nvSpPr>
        <p:spPr>
          <a:xfrm rot="10800000">
            <a:off x="1135900" y="17333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39"/>
          <p:cNvSpPr/>
          <p:nvPr/>
        </p:nvSpPr>
        <p:spPr>
          <a:xfrm rot="10800000">
            <a:off x="2996775" y="17333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0" name="Google Shape;1980;p39"/>
          <p:cNvSpPr/>
          <p:nvPr/>
        </p:nvSpPr>
        <p:spPr>
          <a:xfrm rot="10800000">
            <a:off x="4857650" y="17333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39"/>
          <p:cNvSpPr/>
          <p:nvPr/>
        </p:nvSpPr>
        <p:spPr>
          <a:xfrm rot="10800000">
            <a:off x="6718525" y="1733331"/>
            <a:ext cx="1289400" cy="12894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05" name="Google Shape;2005;p39"/>
          <p:cNvCxnSpPr/>
          <p:nvPr/>
        </p:nvCxnSpPr>
        <p:spPr>
          <a:xfrm flipH="1">
            <a:off x="-871600" y="956575"/>
            <a:ext cx="4715700" cy="10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" name="Google Shape;16044;p70">
            <a:extLst>
              <a:ext uri="{FF2B5EF4-FFF2-40B4-BE49-F238E27FC236}">
                <a16:creationId xmlns:a16="http://schemas.microsoft.com/office/drawing/2014/main" id="{93911B59-3CD6-422F-8F2B-6FF0588B140A}"/>
              </a:ext>
            </a:extLst>
          </p:cNvPr>
          <p:cNvGrpSpPr/>
          <p:nvPr/>
        </p:nvGrpSpPr>
        <p:grpSpPr>
          <a:xfrm>
            <a:off x="6919216" y="2073729"/>
            <a:ext cx="854660" cy="560242"/>
            <a:chOff x="4629306" y="3409193"/>
            <a:chExt cx="367255" cy="244486"/>
          </a:xfrm>
        </p:grpSpPr>
        <p:sp>
          <p:nvSpPr>
            <p:cNvPr id="40" name="Google Shape;16045;p70">
              <a:extLst>
                <a:ext uri="{FF2B5EF4-FFF2-40B4-BE49-F238E27FC236}">
                  <a16:creationId xmlns:a16="http://schemas.microsoft.com/office/drawing/2014/main" id="{A037A059-2EDA-4DD7-92E6-CCD6F8655999}"/>
                </a:ext>
              </a:extLst>
            </p:cNvPr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046;p70">
              <a:extLst>
                <a:ext uri="{FF2B5EF4-FFF2-40B4-BE49-F238E27FC236}">
                  <a16:creationId xmlns:a16="http://schemas.microsoft.com/office/drawing/2014/main" id="{AD4A1344-6ABC-4F9A-BB4B-42B7C6AC1935}"/>
                </a:ext>
              </a:extLst>
            </p:cNvPr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047;p70">
              <a:extLst>
                <a:ext uri="{FF2B5EF4-FFF2-40B4-BE49-F238E27FC236}">
                  <a16:creationId xmlns:a16="http://schemas.microsoft.com/office/drawing/2014/main" id="{C89F092C-EDD9-40B0-A448-DB72808AD275}"/>
                </a:ext>
              </a:extLst>
            </p:cNvPr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048;p70">
              <a:extLst>
                <a:ext uri="{FF2B5EF4-FFF2-40B4-BE49-F238E27FC236}">
                  <a16:creationId xmlns:a16="http://schemas.microsoft.com/office/drawing/2014/main" id="{178AFFDA-452A-48AE-BF20-37FFA1890DE9}"/>
                </a:ext>
              </a:extLst>
            </p:cNvPr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049;p70">
              <a:extLst>
                <a:ext uri="{FF2B5EF4-FFF2-40B4-BE49-F238E27FC236}">
                  <a16:creationId xmlns:a16="http://schemas.microsoft.com/office/drawing/2014/main" id="{138566E3-59A9-450A-BD7B-735ED48762E2}"/>
                </a:ext>
              </a:extLst>
            </p:cNvPr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050;p70">
              <a:extLst>
                <a:ext uri="{FF2B5EF4-FFF2-40B4-BE49-F238E27FC236}">
                  <a16:creationId xmlns:a16="http://schemas.microsoft.com/office/drawing/2014/main" id="{31F4F455-C254-42BB-AAD9-D04184CE3A43}"/>
                </a:ext>
              </a:extLst>
            </p:cNvPr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051;p70">
              <a:extLst>
                <a:ext uri="{FF2B5EF4-FFF2-40B4-BE49-F238E27FC236}">
                  <a16:creationId xmlns:a16="http://schemas.microsoft.com/office/drawing/2014/main" id="{22D05F56-6165-437A-8470-01471F9FA687}"/>
                </a:ext>
              </a:extLst>
            </p:cNvPr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052;p70">
              <a:extLst>
                <a:ext uri="{FF2B5EF4-FFF2-40B4-BE49-F238E27FC236}">
                  <a16:creationId xmlns:a16="http://schemas.microsoft.com/office/drawing/2014/main" id="{C6684A37-6C71-4575-ABDC-561B27F5A048}"/>
                </a:ext>
              </a:extLst>
            </p:cNvPr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053;p70">
              <a:extLst>
                <a:ext uri="{FF2B5EF4-FFF2-40B4-BE49-F238E27FC236}">
                  <a16:creationId xmlns:a16="http://schemas.microsoft.com/office/drawing/2014/main" id="{E584FA12-7E88-4A9B-9995-DDFD372B9522}"/>
                </a:ext>
              </a:extLst>
            </p:cNvPr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054;p70">
              <a:extLst>
                <a:ext uri="{FF2B5EF4-FFF2-40B4-BE49-F238E27FC236}">
                  <a16:creationId xmlns:a16="http://schemas.microsoft.com/office/drawing/2014/main" id="{194098E3-6F85-43E9-9C86-C07D1F014B82}"/>
                </a:ext>
              </a:extLst>
            </p:cNvPr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16055;p70">
            <a:extLst>
              <a:ext uri="{FF2B5EF4-FFF2-40B4-BE49-F238E27FC236}">
                <a16:creationId xmlns:a16="http://schemas.microsoft.com/office/drawing/2014/main" id="{8FB4AC0C-F007-44B2-885B-67FC1E3E0E95}"/>
              </a:ext>
            </a:extLst>
          </p:cNvPr>
          <p:cNvGrpSpPr/>
          <p:nvPr/>
        </p:nvGrpSpPr>
        <p:grpSpPr>
          <a:xfrm>
            <a:off x="3324296" y="2011567"/>
            <a:ext cx="692144" cy="699714"/>
            <a:chOff x="4193490" y="3350084"/>
            <a:chExt cx="289939" cy="334661"/>
          </a:xfrm>
        </p:grpSpPr>
        <p:sp>
          <p:nvSpPr>
            <p:cNvPr id="51" name="Google Shape;16056;p70">
              <a:extLst>
                <a:ext uri="{FF2B5EF4-FFF2-40B4-BE49-F238E27FC236}">
                  <a16:creationId xmlns:a16="http://schemas.microsoft.com/office/drawing/2014/main" id="{93721E21-138B-4600-B6ED-C8B083BFAB70}"/>
                </a:ext>
              </a:extLst>
            </p:cNvPr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6057;p70">
              <a:extLst>
                <a:ext uri="{FF2B5EF4-FFF2-40B4-BE49-F238E27FC236}">
                  <a16:creationId xmlns:a16="http://schemas.microsoft.com/office/drawing/2014/main" id="{52C2CE43-0AA5-43FD-8BF2-1937A7E2A578}"/>
                </a:ext>
              </a:extLst>
            </p:cNvPr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6058;p70">
              <a:extLst>
                <a:ext uri="{FF2B5EF4-FFF2-40B4-BE49-F238E27FC236}">
                  <a16:creationId xmlns:a16="http://schemas.microsoft.com/office/drawing/2014/main" id="{6437648E-C3A4-4DC2-86F4-DEB901808356}"/>
                </a:ext>
              </a:extLst>
            </p:cNvPr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6059;p70">
              <a:extLst>
                <a:ext uri="{FF2B5EF4-FFF2-40B4-BE49-F238E27FC236}">
                  <a16:creationId xmlns:a16="http://schemas.microsoft.com/office/drawing/2014/main" id="{AEB49321-DA78-4FBF-8911-46B5AE7C70F9}"/>
                </a:ext>
              </a:extLst>
            </p:cNvPr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6060;p70">
              <a:extLst>
                <a:ext uri="{FF2B5EF4-FFF2-40B4-BE49-F238E27FC236}">
                  <a16:creationId xmlns:a16="http://schemas.microsoft.com/office/drawing/2014/main" id="{433056F1-15C0-4AD6-A3DB-34C7BDEE5D30}"/>
                </a:ext>
              </a:extLst>
            </p:cNvPr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6061;p70">
              <a:extLst>
                <a:ext uri="{FF2B5EF4-FFF2-40B4-BE49-F238E27FC236}">
                  <a16:creationId xmlns:a16="http://schemas.microsoft.com/office/drawing/2014/main" id="{2CDF361A-A1A3-49F3-8AE2-2446F74164B2}"/>
                </a:ext>
              </a:extLst>
            </p:cNvPr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6062;p70">
              <a:extLst>
                <a:ext uri="{FF2B5EF4-FFF2-40B4-BE49-F238E27FC236}">
                  <a16:creationId xmlns:a16="http://schemas.microsoft.com/office/drawing/2014/main" id="{38746A00-4EA1-45AF-837D-EC45AAC89D83}"/>
                </a:ext>
              </a:extLst>
            </p:cNvPr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6063;p70">
              <a:extLst>
                <a:ext uri="{FF2B5EF4-FFF2-40B4-BE49-F238E27FC236}">
                  <a16:creationId xmlns:a16="http://schemas.microsoft.com/office/drawing/2014/main" id="{31715577-065D-4301-A972-9EB39FBF6AB1}"/>
                </a:ext>
              </a:extLst>
            </p:cNvPr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064;p70">
              <a:extLst>
                <a:ext uri="{FF2B5EF4-FFF2-40B4-BE49-F238E27FC236}">
                  <a16:creationId xmlns:a16="http://schemas.microsoft.com/office/drawing/2014/main" id="{DC318813-1504-4FD7-906D-98BE8AADC45F}"/>
                </a:ext>
              </a:extLst>
            </p:cNvPr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065;p70">
              <a:extLst>
                <a:ext uri="{FF2B5EF4-FFF2-40B4-BE49-F238E27FC236}">
                  <a16:creationId xmlns:a16="http://schemas.microsoft.com/office/drawing/2014/main" id="{F8C1B85D-6EB1-4E04-AAF3-4337AF1C9092}"/>
                </a:ext>
              </a:extLst>
            </p:cNvPr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6126;p70">
            <a:extLst>
              <a:ext uri="{FF2B5EF4-FFF2-40B4-BE49-F238E27FC236}">
                <a16:creationId xmlns:a16="http://schemas.microsoft.com/office/drawing/2014/main" id="{4B447212-5E0E-4A58-98A8-FD02F2A2A587}"/>
              </a:ext>
            </a:extLst>
          </p:cNvPr>
          <p:cNvGrpSpPr/>
          <p:nvPr/>
        </p:nvGrpSpPr>
        <p:grpSpPr>
          <a:xfrm>
            <a:off x="5126376" y="2048103"/>
            <a:ext cx="715624" cy="626643"/>
            <a:chOff x="849016" y="2903255"/>
            <a:chExt cx="356655" cy="335425"/>
          </a:xfrm>
        </p:grpSpPr>
        <p:sp>
          <p:nvSpPr>
            <p:cNvPr id="62" name="Google Shape;16127;p70">
              <a:extLst>
                <a:ext uri="{FF2B5EF4-FFF2-40B4-BE49-F238E27FC236}">
                  <a16:creationId xmlns:a16="http://schemas.microsoft.com/office/drawing/2014/main" id="{8497BEEB-B4C1-45D9-96F4-191BB1D3AD10}"/>
                </a:ext>
              </a:extLst>
            </p:cNvPr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128;p70">
              <a:extLst>
                <a:ext uri="{FF2B5EF4-FFF2-40B4-BE49-F238E27FC236}">
                  <a16:creationId xmlns:a16="http://schemas.microsoft.com/office/drawing/2014/main" id="{46F629DD-5D64-45CE-AF70-9D3BA9E421F9}"/>
                </a:ext>
              </a:extLst>
            </p:cNvPr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6129;p70">
              <a:extLst>
                <a:ext uri="{FF2B5EF4-FFF2-40B4-BE49-F238E27FC236}">
                  <a16:creationId xmlns:a16="http://schemas.microsoft.com/office/drawing/2014/main" id="{FCCDAB15-FF17-47A2-925B-A7E87A0C8C44}"/>
                </a:ext>
              </a:extLst>
            </p:cNvPr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6130;p70">
              <a:extLst>
                <a:ext uri="{FF2B5EF4-FFF2-40B4-BE49-F238E27FC236}">
                  <a16:creationId xmlns:a16="http://schemas.microsoft.com/office/drawing/2014/main" id="{CF2D0504-E616-473E-85E0-B875CA574253}"/>
                </a:ext>
              </a:extLst>
            </p:cNvPr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6131;p70">
              <a:extLst>
                <a:ext uri="{FF2B5EF4-FFF2-40B4-BE49-F238E27FC236}">
                  <a16:creationId xmlns:a16="http://schemas.microsoft.com/office/drawing/2014/main" id="{C1AB42C1-E2AE-4CAE-94C5-D365989C5CF2}"/>
                </a:ext>
              </a:extLst>
            </p:cNvPr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6132;p70">
              <a:extLst>
                <a:ext uri="{FF2B5EF4-FFF2-40B4-BE49-F238E27FC236}">
                  <a16:creationId xmlns:a16="http://schemas.microsoft.com/office/drawing/2014/main" id="{90174C04-08F6-46B7-8B89-1FA0F60D80B6}"/>
                </a:ext>
              </a:extLst>
            </p:cNvPr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6133;p70">
              <a:extLst>
                <a:ext uri="{FF2B5EF4-FFF2-40B4-BE49-F238E27FC236}">
                  <a16:creationId xmlns:a16="http://schemas.microsoft.com/office/drawing/2014/main" id="{C1387220-7CF6-42C1-991A-1EF2BD9E0A96}"/>
                </a:ext>
              </a:extLst>
            </p:cNvPr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6134;p70">
              <a:extLst>
                <a:ext uri="{FF2B5EF4-FFF2-40B4-BE49-F238E27FC236}">
                  <a16:creationId xmlns:a16="http://schemas.microsoft.com/office/drawing/2014/main" id="{3C8D1A2D-4A88-424B-B64A-1AC454F902E5}"/>
                </a:ext>
              </a:extLst>
            </p:cNvPr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6135;p70">
              <a:extLst>
                <a:ext uri="{FF2B5EF4-FFF2-40B4-BE49-F238E27FC236}">
                  <a16:creationId xmlns:a16="http://schemas.microsoft.com/office/drawing/2014/main" id="{65827D6D-5993-47EE-AA75-D19215854312}"/>
                </a:ext>
              </a:extLst>
            </p:cNvPr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6136;p70">
              <a:extLst>
                <a:ext uri="{FF2B5EF4-FFF2-40B4-BE49-F238E27FC236}">
                  <a16:creationId xmlns:a16="http://schemas.microsoft.com/office/drawing/2014/main" id="{AE705834-796D-4014-8CCC-CCD299C3AEA7}"/>
                </a:ext>
              </a:extLst>
            </p:cNvPr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6137;p70">
              <a:extLst>
                <a:ext uri="{FF2B5EF4-FFF2-40B4-BE49-F238E27FC236}">
                  <a16:creationId xmlns:a16="http://schemas.microsoft.com/office/drawing/2014/main" id="{1CD1917E-4221-4280-BD79-A6E6D626B6EF}"/>
                </a:ext>
              </a:extLst>
            </p:cNvPr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16183;p70">
            <a:extLst>
              <a:ext uri="{FF2B5EF4-FFF2-40B4-BE49-F238E27FC236}">
                <a16:creationId xmlns:a16="http://schemas.microsoft.com/office/drawing/2014/main" id="{4629A150-2B83-4A2B-A71C-CF73EF2B550F}"/>
              </a:ext>
            </a:extLst>
          </p:cNvPr>
          <p:cNvGrpSpPr/>
          <p:nvPr/>
        </p:nvGrpSpPr>
        <p:grpSpPr>
          <a:xfrm>
            <a:off x="1455678" y="2042607"/>
            <a:ext cx="699327" cy="601867"/>
            <a:chOff x="7500054" y="2934735"/>
            <a:chExt cx="350576" cy="280454"/>
          </a:xfrm>
        </p:grpSpPr>
        <p:sp>
          <p:nvSpPr>
            <p:cNvPr id="74" name="Google Shape;16184;p70">
              <a:extLst>
                <a:ext uri="{FF2B5EF4-FFF2-40B4-BE49-F238E27FC236}">
                  <a16:creationId xmlns:a16="http://schemas.microsoft.com/office/drawing/2014/main" id="{2ED80565-ACA7-4411-A7F7-BC8EFEC97444}"/>
                </a:ext>
              </a:extLst>
            </p:cNvPr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6185;p70">
              <a:extLst>
                <a:ext uri="{FF2B5EF4-FFF2-40B4-BE49-F238E27FC236}">
                  <a16:creationId xmlns:a16="http://schemas.microsoft.com/office/drawing/2014/main" id="{07417A44-7329-416C-8F10-382A10907A01}"/>
                </a:ext>
              </a:extLst>
            </p:cNvPr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6186;p70">
              <a:extLst>
                <a:ext uri="{FF2B5EF4-FFF2-40B4-BE49-F238E27FC236}">
                  <a16:creationId xmlns:a16="http://schemas.microsoft.com/office/drawing/2014/main" id="{8626DD88-D524-4D8B-BC73-51CD65E73A7C}"/>
                </a:ext>
              </a:extLst>
            </p:cNvPr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6187;p70">
              <a:extLst>
                <a:ext uri="{FF2B5EF4-FFF2-40B4-BE49-F238E27FC236}">
                  <a16:creationId xmlns:a16="http://schemas.microsoft.com/office/drawing/2014/main" id="{95618FFE-81A4-4195-BF10-FD65936C3E91}"/>
                </a:ext>
              </a:extLst>
            </p:cNvPr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6188;p70">
              <a:extLst>
                <a:ext uri="{FF2B5EF4-FFF2-40B4-BE49-F238E27FC236}">
                  <a16:creationId xmlns:a16="http://schemas.microsoft.com/office/drawing/2014/main" id="{F5540F16-7A04-436A-A1C2-76659D35FA91}"/>
                </a:ext>
              </a:extLst>
            </p:cNvPr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6189;p70">
              <a:extLst>
                <a:ext uri="{FF2B5EF4-FFF2-40B4-BE49-F238E27FC236}">
                  <a16:creationId xmlns:a16="http://schemas.microsoft.com/office/drawing/2014/main" id="{C2751BBA-CACF-4673-AB44-644F5392C32A}"/>
                </a:ext>
              </a:extLst>
            </p:cNvPr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6190;p70">
              <a:extLst>
                <a:ext uri="{FF2B5EF4-FFF2-40B4-BE49-F238E27FC236}">
                  <a16:creationId xmlns:a16="http://schemas.microsoft.com/office/drawing/2014/main" id="{8C58DA9E-E09D-46CF-A329-F58E19AD5371}"/>
                </a:ext>
              </a:extLst>
            </p:cNvPr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6191;p70">
              <a:extLst>
                <a:ext uri="{FF2B5EF4-FFF2-40B4-BE49-F238E27FC236}">
                  <a16:creationId xmlns:a16="http://schemas.microsoft.com/office/drawing/2014/main" id="{CB5D28C3-7437-4B77-A2FF-11C9DD8C7368}"/>
                </a:ext>
              </a:extLst>
            </p:cNvPr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1969;p39">
            <a:extLst>
              <a:ext uri="{FF2B5EF4-FFF2-40B4-BE49-F238E27FC236}">
                <a16:creationId xmlns:a16="http://schemas.microsoft.com/office/drawing/2014/main" id="{49E6AE7C-C88A-4782-96D8-4E5670521FE2}"/>
              </a:ext>
            </a:extLst>
          </p:cNvPr>
          <p:cNvSpPr txBox="1">
            <a:spLocks/>
          </p:cNvSpPr>
          <p:nvPr/>
        </p:nvSpPr>
        <p:spPr>
          <a:xfrm>
            <a:off x="-286750" y="-28084"/>
            <a:ext cx="5144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Righteous"/>
              <a:buNone/>
              <a:defRPr sz="2600" b="0" i="0" u="none" strike="noStrike" cap="none">
                <a:solidFill>
                  <a:schemeClr val="accent5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00486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 idx="6"/>
          </p:nvPr>
        </p:nvSpPr>
        <p:spPr>
          <a:xfrm>
            <a:off x="3377300" y="711115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ctrTitle"/>
          </p:nvPr>
        </p:nvSpPr>
        <p:spPr>
          <a:xfrm>
            <a:off x="572000" y="586290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Açılış Ekranı</a:t>
            </a:r>
            <a:endParaRPr dirty="0"/>
          </a:p>
        </p:txBody>
      </p:sp>
      <p:sp>
        <p:nvSpPr>
          <p:cNvPr id="270" name="Google Shape;270;p30"/>
          <p:cNvSpPr txBox="1">
            <a:spLocks noGrp="1"/>
          </p:cNvSpPr>
          <p:nvPr>
            <p:ph type="subTitle" idx="1"/>
          </p:nvPr>
        </p:nvSpPr>
        <p:spPr>
          <a:xfrm>
            <a:off x="943897" y="984528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Uygulama, kullanıcıyı açılış ekranı ile karşılıyor.</a:t>
            </a:r>
            <a:endParaRPr dirty="0"/>
          </a:p>
        </p:txBody>
      </p:sp>
      <p:sp>
        <p:nvSpPr>
          <p:cNvPr id="271" name="Google Shape;271;p30"/>
          <p:cNvSpPr txBox="1">
            <a:spLocks noGrp="1"/>
          </p:cNvSpPr>
          <p:nvPr>
            <p:ph type="ctrTitle" idx="2"/>
          </p:nvPr>
        </p:nvSpPr>
        <p:spPr>
          <a:xfrm>
            <a:off x="572000" y="20264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Giriş</a:t>
            </a:r>
            <a:endParaRPr dirty="0"/>
          </a:p>
        </p:txBody>
      </p:sp>
      <p:sp>
        <p:nvSpPr>
          <p:cNvPr id="272" name="Google Shape;272;p30"/>
          <p:cNvSpPr txBox="1">
            <a:spLocks noGrp="1"/>
          </p:cNvSpPr>
          <p:nvPr>
            <p:ph type="subTitle" idx="3"/>
          </p:nvPr>
        </p:nvSpPr>
        <p:spPr>
          <a:xfrm>
            <a:off x="693420" y="2424710"/>
            <a:ext cx="2607577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Giriş ekranında kullanıcı üye girişi yapabilir veya kayıt olabilir</a:t>
            </a:r>
            <a:endParaRPr dirty="0"/>
          </a:p>
        </p:txBody>
      </p:sp>
      <p:sp>
        <p:nvSpPr>
          <p:cNvPr id="273" name="Google Shape;273;p30"/>
          <p:cNvSpPr txBox="1">
            <a:spLocks noGrp="1"/>
          </p:cNvSpPr>
          <p:nvPr>
            <p:ph type="ctrTitle" idx="4"/>
          </p:nvPr>
        </p:nvSpPr>
        <p:spPr>
          <a:xfrm>
            <a:off x="572000" y="34666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Kategoriler</a:t>
            </a:r>
            <a:endParaRPr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subTitle" idx="5"/>
          </p:nvPr>
        </p:nvSpPr>
        <p:spPr>
          <a:xfrm>
            <a:off x="943897" y="3864905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Kategoriler sayfasında çeşitli test kategorileri bulunmakta.</a:t>
            </a:r>
            <a:endParaRPr dirty="0"/>
          </a:p>
        </p:txBody>
      </p:sp>
      <p:sp>
        <p:nvSpPr>
          <p:cNvPr id="275" name="Google Shape;275;p30"/>
          <p:cNvSpPr txBox="1">
            <a:spLocks noGrp="1"/>
          </p:cNvSpPr>
          <p:nvPr>
            <p:ph type="title" idx="7"/>
          </p:nvPr>
        </p:nvSpPr>
        <p:spPr>
          <a:xfrm>
            <a:off x="3377300" y="214805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 idx="8"/>
          </p:nvPr>
        </p:nvSpPr>
        <p:spPr>
          <a:xfrm>
            <a:off x="3377300" y="358500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title" idx="9"/>
          </p:nvPr>
        </p:nvSpPr>
        <p:spPr>
          <a:xfrm>
            <a:off x="4574500" y="711115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title" idx="13"/>
          </p:nvPr>
        </p:nvSpPr>
        <p:spPr>
          <a:xfrm>
            <a:off x="4574500" y="214805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9" name="Google Shape;279;p30"/>
          <p:cNvSpPr txBox="1">
            <a:spLocks noGrp="1"/>
          </p:cNvSpPr>
          <p:nvPr>
            <p:ph type="title" idx="14"/>
          </p:nvPr>
        </p:nvSpPr>
        <p:spPr>
          <a:xfrm>
            <a:off x="4574500" y="3585003"/>
            <a:ext cx="1192200" cy="7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0" name="Google Shape;280;p30"/>
          <p:cNvSpPr txBox="1">
            <a:spLocks noGrp="1"/>
          </p:cNvSpPr>
          <p:nvPr>
            <p:ph type="ctrTitle" idx="15"/>
          </p:nvPr>
        </p:nvSpPr>
        <p:spPr>
          <a:xfrm>
            <a:off x="5842900" y="586290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Teste Başla</a:t>
            </a:r>
            <a:endParaRPr dirty="0"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16"/>
          </p:nvPr>
        </p:nvSpPr>
        <p:spPr>
          <a:xfrm>
            <a:off x="5842896" y="984528"/>
            <a:ext cx="3026783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Kategorisini seçen kullanıcı zaman ile yarışarak soruları en hızlı şekilde cevaplandırmaya çalışmakta</a:t>
            </a:r>
            <a:endParaRPr dirty="0"/>
          </a:p>
        </p:txBody>
      </p:sp>
      <p:sp>
        <p:nvSpPr>
          <p:cNvPr id="282" name="Google Shape;282;p30"/>
          <p:cNvSpPr txBox="1">
            <a:spLocks noGrp="1"/>
          </p:cNvSpPr>
          <p:nvPr>
            <p:ph type="ctrTitle" idx="17"/>
          </p:nvPr>
        </p:nvSpPr>
        <p:spPr>
          <a:xfrm>
            <a:off x="5842900" y="20264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Sonuç</a:t>
            </a:r>
            <a:endParaRPr dirty="0"/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18"/>
          </p:nvPr>
        </p:nvSpPr>
        <p:spPr>
          <a:xfrm>
            <a:off x="5842896" y="2424710"/>
            <a:ext cx="2668643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Testin sonunda, kullanıcıya skorunu belirten bir sayfa eşlik ediyor.</a:t>
            </a:r>
            <a:endParaRPr dirty="0"/>
          </a:p>
        </p:txBody>
      </p:sp>
      <p:sp>
        <p:nvSpPr>
          <p:cNvPr id="284" name="Google Shape;284;p30"/>
          <p:cNvSpPr txBox="1">
            <a:spLocks noGrp="1"/>
          </p:cNvSpPr>
          <p:nvPr>
            <p:ph type="ctrTitle" idx="19"/>
          </p:nvPr>
        </p:nvSpPr>
        <p:spPr>
          <a:xfrm>
            <a:off x="5842900" y="3466678"/>
            <a:ext cx="27291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Sıralama</a:t>
            </a:r>
            <a:endParaRPr dirty="0"/>
          </a:p>
        </p:txBody>
      </p:sp>
      <p:sp>
        <p:nvSpPr>
          <p:cNvPr id="285" name="Google Shape;285;p30"/>
          <p:cNvSpPr txBox="1">
            <a:spLocks noGrp="1"/>
          </p:cNvSpPr>
          <p:nvPr>
            <p:ph type="subTitle" idx="20"/>
          </p:nvPr>
        </p:nvSpPr>
        <p:spPr>
          <a:xfrm>
            <a:off x="5842897" y="3864905"/>
            <a:ext cx="235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Her kategorinin en iyisi sıralamaya girmeye hak ediyor.</a:t>
            </a:r>
            <a:endParaRPr dirty="0"/>
          </a:p>
        </p:txBody>
      </p:sp>
      <p:cxnSp>
        <p:nvCxnSpPr>
          <p:cNvPr id="20" name="Google Shape;2005;p39">
            <a:extLst>
              <a:ext uri="{FF2B5EF4-FFF2-40B4-BE49-F238E27FC236}">
                <a16:creationId xmlns:a16="http://schemas.microsoft.com/office/drawing/2014/main" id="{51B39580-59A1-4092-822C-85D3A1223062}"/>
              </a:ext>
            </a:extLst>
          </p:cNvPr>
          <p:cNvCxnSpPr/>
          <p:nvPr/>
        </p:nvCxnSpPr>
        <p:spPr>
          <a:xfrm flipH="1">
            <a:off x="2122447" y="491481"/>
            <a:ext cx="4715700" cy="10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969;p39">
            <a:extLst>
              <a:ext uri="{FF2B5EF4-FFF2-40B4-BE49-F238E27FC236}">
                <a16:creationId xmlns:a16="http://schemas.microsoft.com/office/drawing/2014/main" id="{A54F8C99-5EF4-403F-BCCA-D72BB1F91FC7}"/>
              </a:ext>
            </a:extLst>
          </p:cNvPr>
          <p:cNvSpPr txBox="1">
            <a:spLocks/>
          </p:cNvSpPr>
          <p:nvPr/>
        </p:nvSpPr>
        <p:spPr>
          <a:xfrm>
            <a:off x="3300997" y="11052"/>
            <a:ext cx="5144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Font typeface="Righteous"/>
              <a:buNone/>
              <a:defRPr sz="2600" b="0" i="0" u="none" strike="noStrike" cap="none">
                <a:solidFill>
                  <a:schemeClr val="accent5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dvent Pro"/>
              <a:buNone/>
              <a:defRPr sz="2400" b="1" i="0" u="none" strike="noStrike" cap="none">
                <a:solidFill>
                  <a:schemeClr val="accent5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rPr lang="tr-TR" dirty="0"/>
              <a:t>Proje Adımları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888148" y="436399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Açılış Ekranı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5" y="1948750"/>
            <a:ext cx="2808000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Uygulamayı başlatan kullanıcı, giriş sayfasına yönlendirilmeden önce 3 saniyelik açılış ekranıyla karşılaşıyor.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888148" y="1276200"/>
            <a:ext cx="3546692" cy="34308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Resim 2">
            <a:extLst>
              <a:ext uri="{FF2B5EF4-FFF2-40B4-BE49-F238E27FC236}">
                <a16:creationId xmlns:a16="http://schemas.microsoft.com/office/drawing/2014/main" id="{DC4733AD-B75A-4404-AE13-91842EA37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930" y="1646719"/>
            <a:ext cx="1639127" cy="268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13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1004025" y="436412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Giriş Ekranı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5" y="1948750"/>
            <a:ext cx="2808000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Giriş ekranından kullanıcılar mevcut üyeliklerine giriş yapabilir veya yeni kayıt oluşturabilirler.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5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1551702" y="436399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Kayıt Ol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Giriş ekranında bulunan «Kayıt Ol» butonuna basıldığında </a:t>
            </a:r>
            <a:r>
              <a:rPr lang="tr-TR" dirty="0" err="1"/>
              <a:t>alertDialog</a:t>
            </a:r>
            <a:r>
              <a:rPr lang="tr-TR" dirty="0"/>
              <a:t> metoduyla bir kayıt olma sayfası açılır.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59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1"/>
          <p:cNvSpPr txBox="1">
            <a:spLocks noGrp="1"/>
          </p:cNvSpPr>
          <p:nvPr>
            <p:ph type="title"/>
          </p:nvPr>
        </p:nvSpPr>
        <p:spPr>
          <a:xfrm>
            <a:off x="1089217" y="436399"/>
            <a:ext cx="2808000" cy="53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Kategoriler</a:t>
            </a:r>
            <a:endParaRPr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5062024" y="1948750"/>
            <a:ext cx="3220915" cy="21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/>
              <a:t>Kategoriler sayfasında kullanıcıların yarışabilecekleri test kategorileri bulunmaktadır.</a:t>
            </a:r>
            <a:endParaRPr dirty="0"/>
          </a:p>
        </p:txBody>
      </p:sp>
      <p:sp>
        <p:nvSpPr>
          <p:cNvPr id="292" name="Google Shape;292;p31"/>
          <p:cNvSpPr/>
          <p:nvPr/>
        </p:nvSpPr>
        <p:spPr>
          <a:xfrm>
            <a:off x="575728" y="1264940"/>
            <a:ext cx="3859112" cy="36859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4" name="Google Shape;304;p31"/>
          <p:cNvCxnSpPr/>
          <p:nvPr/>
        </p:nvCxnSpPr>
        <p:spPr>
          <a:xfrm rot="10800000">
            <a:off x="-838275" y="967400"/>
            <a:ext cx="3684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Resim 1">
            <a:extLst>
              <a:ext uri="{FF2B5EF4-FFF2-40B4-BE49-F238E27FC236}">
                <a16:creationId xmlns:a16="http://schemas.microsoft.com/office/drawing/2014/main" id="{C0858EAC-83E9-44EB-8B1B-45C702F1E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949" y="1562842"/>
            <a:ext cx="1883031" cy="3029223"/>
          </a:xfrm>
          <a:prstGeom prst="rect">
            <a:avLst/>
          </a:prstGeom>
        </p:spPr>
      </p:pic>
      <p:pic>
        <p:nvPicPr>
          <p:cNvPr id="3" name="Resim 2">
            <a:extLst>
              <a:ext uri="{FF2B5EF4-FFF2-40B4-BE49-F238E27FC236}">
                <a16:creationId xmlns:a16="http://schemas.microsoft.com/office/drawing/2014/main" id="{372C340A-DA1D-49EC-8281-6181E00B5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1702" y="1562842"/>
            <a:ext cx="1883030" cy="3074756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C8E54E21-FECA-45F3-BB78-E089CFAB7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7949" y="1562842"/>
            <a:ext cx="1935379" cy="307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68414"/>
      </p:ext>
    </p:extLst>
  </p:cSld>
  <p:clrMapOvr>
    <a:masterClrMapping/>
  </p:clrMapOvr>
</p:sld>
</file>

<file path=ppt/theme/theme1.xml><?xml version="1.0" encoding="utf-8"?>
<a:theme xmlns:a="http://schemas.openxmlformats.org/drawingml/2006/main" name="CO2 Reduction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3EFFF"/>
      </a:accent1>
      <a:accent2>
        <a:srgbClr val="ACCFFB"/>
      </a:accent2>
      <a:accent3>
        <a:srgbClr val="49576E"/>
      </a:accent3>
      <a:accent4>
        <a:srgbClr val="D3B5C8"/>
      </a:accent4>
      <a:accent5>
        <a:srgbClr val="5F6368"/>
      </a:accent5>
      <a:accent6>
        <a:srgbClr val="73B1FF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568</Words>
  <Application>Microsoft Office PowerPoint</Application>
  <PresentationFormat>Ekran Gösterisi (16:9)</PresentationFormat>
  <Paragraphs>71</Paragraphs>
  <Slides>19</Slides>
  <Notes>19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5" baseType="lpstr">
      <vt:lpstr>Nunito</vt:lpstr>
      <vt:lpstr>Arial</vt:lpstr>
      <vt:lpstr>Righteous</vt:lpstr>
      <vt:lpstr>Advent Pro</vt:lpstr>
      <vt:lpstr>Advent Pro Medium</vt:lpstr>
      <vt:lpstr>CO2 Reduction Project Proposal by Slidesgo</vt:lpstr>
      <vt:lpstr>Bil Bakalım</vt:lpstr>
      <vt:lpstr>Bil Bakalım</vt:lpstr>
      <vt:lpstr>Bil Bakalım</vt:lpstr>
      <vt:lpstr>Kullanılan Teknolojiler</vt:lpstr>
      <vt:lpstr>01</vt:lpstr>
      <vt:lpstr>Açılış Ekranı</vt:lpstr>
      <vt:lpstr>Giriş Ekranı</vt:lpstr>
      <vt:lpstr>Kayıt Ol</vt:lpstr>
      <vt:lpstr>Kategoriler</vt:lpstr>
      <vt:lpstr>Test Başlangıcı</vt:lpstr>
      <vt:lpstr>Test</vt:lpstr>
      <vt:lpstr>Sonuç Ekranı</vt:lpstr>
      <vt:lpstr>Sırlama</vt:lpstr>
      <vt:lpstr>Firebase Realtime Veritabanı Görüntüsü</vt:lpstr>
      <vt:lpstr>Fragment Nedir?</vt:lpstr>
      <vt:lpstr>İnterface Nedir?</vt:lpstr>
      <vt:lpstr>Viewholder Nedir?</vt:lpstr>
      <vt:lpstr>Firebase Realtime Database  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 Bakalım</dc:title>
  <dc:creator>Omer</dc:creator>
  <cp:lastModifiedBy>Ömer ERTÜRK</cp:lastModifiedBy>
  <cp:revision>16</cp:revision>
  <dcterms:modified xsi:type="dcterms:W3CDTF">2020-05-02T15:45:55Z</dcterms:modified>
</cp:coreProperties>
</file>